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31" r:id="rId2"/>
    <p:sldId id="469" r:id="rId3"/>
    <p:sldId id="477" r:id="rId4"/>
    <p:sldId id="481" r:id="rId5"/>
    <p:sldId id="483" r:id="rId6"/>
    <p:sldId id="458" r:id="rId7"/>
    <p:sldId id="812" r:id="rId8"/>
    <p:sldId id="810" r:id="rId9"/>
    <p:sldId id="809" r:id="rId10"/>
    <p:sldId id="256" r:id="rId11"/>
    <p:sldId id="258" r:id="rId12"/>
    <p:sldId id="808" r:id="rId13"/>
    <p:sldId id="816" r:id="rId14"/>
    <p:sldId id="468" r:id="rId15"/>
  </p:sldIdLst>
  <p:sldSz cx="9144000" cy="6858000" type="screen4x3"/>
  <p:notesSz cx="7099300" cy="10234613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0779" autoAdjust="0"/>
  </p:normalViewPr>
  <p:slideViewPr>
    <p:cSldViewPr>
      <p:cViewPr varScale="1">
        <p:scale>
          <a:sx n="98" d="100"/>
          <a:sy n="98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>
            <a:extLst>
              <a:ext uri="{FF2B5EF4-FFF2-40B4-BE49-F238E27FC236}">
                <a16:creationId xmlns:a16="http://schemas.microsoft.com/office/drawing/2014/main" id="{2BB1B0D4-3BF2-D3BF-3D71-D812DD3877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>
            <a:extLst>
              <a:ext uri="{FF2B5EF4-FFF2-40B4-BE49-F238E27FC236}">
                <a16:creationId xmlns:a16="http://schemas.microsoft.com/office/drawing/2014/main" id="{898239D1-146A-AE1F-6EF7-1832B93EBE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C09E1C1-A495-8C47-BBC3-DBA26FED9065}" type="datetimeFigureOut">
              <a:rPr lang="tr-TR"/>
              <a:pPr>
                <a:defRPr/>
              </a:pPr>
              <a:t>29.01.2025</a:t>
            </a:fld>
            <a:endParaRPr lang="tr-TR"/>
          </a:p>
        </p:txBody>
      </p:sp>
      <p:sp>
        <p:nvSpPr>
          <p:cNvPr id="4" name="3 Altbilgi Yer Tutucusu">
            <a:extLst>
              <a:ext uri="{FF2B5EF4-FFF2-40B4-BE49-F238E27FC236}">
                <a16:creationId xmlns:a16="http://schemas.microsoft.com/office/drawing/2014/main" id="{E2F2CBF8-3A22-814B-41E4-3BB73CF0E6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>
            <a:extLst>
              <a:ext uri="{FF2B5EF4-FFF2-40B4-BE49-F238E27FC236}">
                <a16:creationId xmlns:a16="http://schemas.microsoft.com/office/drawing/2014/main" id="{0DB70604-8317-6024-BBC3-F1587C1893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E472325-AC4A-F447-91AB-82C336071A1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>
            <a:extLst>
              <a:ext uri="{FF2B5EF4-FFF2-40B4-BE49-F238E27FC236}">
                <a16:creationId xmlns:a16="http://schemas.microsoft.com/office/drawing/2014/main" id="{75BBE8B4-F368-3045-239D-57B5C7B3B0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>
            <a:extLst>
              <a:ext uri="{FF2B5EF4-FFF2-40B4-BE49-F238E27FC236}">
                <a16:creationId xmlns:a16="http://schemas.microsoft.com/office/drawing/2014/main" id="{C9CA66EF-1C38-0CFC-19D8-79AD4DEC86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0570159-AFF9-A843-9517-32042D909829}" type="datetimeFigureOut">
              <a:rPr lang="tr-TR"/>
              <a:pPr>
                <a:defRPr/>
              </a:pPr>
              <a:t>29.01.2025</a:t>
            </a:fld>
            <a:endParaRPr lang="tr-TR"/>
          </a:p>
        </p:txBody>
      </p:sp>
      <p:sp>
        <p:nvSpPr>
          <p:cNvPr id="4" name="3 Slayt Görüntüsü Yer Tutucusu">
            <a:extLst>
              <a:ext uri="{FF2B5EF4-FFF2-40B4-BE49-F238E27FC236}">
                <a16:creationId xmlns:a16="http://schemas.microsoft.com/office/drawing/2014/main" id="{43EE47AD-71D0-04C3-BE0D-97DCF3DDED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>
            <a:extLst>
              <a:ext uri="{FF2B5EF4-FFF2-40B4-BE49-F238E27FC236}">
                <a16:creationId xmlns:a16="http://schemas.microsoft.com/office/drawing/2014/main" id="{E7F25844-7640-3560-6D0E-8DC91B167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>
            <a:extLst>
              <a:ext uri="{FF2B5EF4-FFF2-40B4-BE49-F238E27FC236}">
                <a16:creationId xmlns:a16="http://schemas.microsoft.com/office/drawing/2014/main" id="{36A1AC3D-0483-E1B9-0185-9A18F26E5B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>
            <a:extLst>
              <a:ext uri="{FF2B5EF4-FFF2-40B4-BE49-F238E27FC236}">
                <a16:creationId xmlns:a16="http://schemas.microsoft.com/office/drawing/2014/main" id="{7D6824F5-F974-820B-DE1D-245CCF86A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9D27FE7C-C611-2741-8407-F605B5D062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F631FD43-8760-DFD4-634A-6A67D128C0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51549C-C67D-1B41-A62F-D891F7DC5C0A}" type="slidenum">
              <a:rPr lang="tr-TR" altLang="tr-TR" sz="1300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tr-TR" altLang="tr-TR" sz="1300">
              <a:latin typeface="Verdana" panose="020B060403050404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5003372-6DDE-8AA5-98AC-E3AA1CC07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2590A4F-8D76-EA70-26B3-50C906FD8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ayt Resmi Yer Tutucusu 1">
            <a:extLst>
              <a:ext uri="{FF2B5EF4-FFF2-40B4-BE49-F238E27FC236}">
                <a16:creationId xmlns:a16="http://schemas.microsoft.com/office/drawing/2014/main" id="{D83ABE18-1F56-9E1E-D760-0664F1084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 Yer Tutucusu 2">
            <a:extLst>
              <a:ext uri="{FF2B5EF4-FFF2-40B4-BE49-F238E27FC236}">
                <a16:creationId xmlns:a16="http://schemas.microsoft.com/office/drawing/2014/main" id="{A63F9C5B-0623-FCEE-3A4D-108D58738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/>
          </a:p>
        </p:txBody>
      </p:sp>
      <p:sp>
        <p:nvSpPr>
          <p:cNvPr id="24579" name="Slayt Numarası Yer Tutucusu 3">
            <a:extLst>
              <a:ext uri="{FF2B5EF4-FFF2-40B4-BE49-F238E27FC236}">
                <a16:creationId xmlns:a16="http://schemas.microsoft.com/office/drawing/2014/main" id="{F7D5FF54-B15F-75CD-7E57-4E164C995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07982E3-CA5A-6047-98D1-F3F99B6D79F4}" type="slidenum">
              <a:rPr lang="tr-TR" altLang="tr-TR" smtClean="0"/>
              <a:pPr/>
              <a:t>4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ayt Resmi Yer Tutucusu 1">
            <a:extLst>
              <a:ext uri="{FF2B5EF4-FFF2-40B4-BE49-F238E27FC236}">
                <a16:creationId xmlns:a16="http://schemas.microsoft.com/office/drawing/2014/main" id="{BB4BF01B-CC04-F7F6-19B4-736C083182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 Yer Tutucusu 2">
            <a:extLst>
              <a:ext uri="{FF2B5EF4-FFF2-40B4-BE49-F238E27FC236}">
                <a16:creationId xmlns:a16="http://schemas.microsoft.com/office/drawing/2014/main" id="{4B99EADF-5E01-5085-8832-1AAE7BA9E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/>
          </a:p>
        </p:txBody>
      </p:sp>
      <p:sp>
        <p:nvSpPr>
          <p:cNvPr id="26627" name="Slayt Numarası Yer Tutucusu 3">
            <a:extLst>
              <a:ext uri="{FF2B5EF4-FFF2-40B4-BE49-F238E27FC236}">
                <a16:creationId xmlns:a16="http://schemas.microsoft.com/office/drawing/2014/main" id="{590354F7-D507-DC0B-9A60-E3CCE3C79D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1702CB5-CBFC-4C43-A88B-6BBFE1484079}" type="slidenum">
              <a:rPr lang="tr-TR" altLang="tr-TR" smtClean="0"/>
              <a:pPr/>
              <a:t>5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344AF-CC05-4CFC-8B01-AE6FBE898EBF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965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908d755a7f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100" dirty="0"/>
              <a:t>Dört ülke ve iki kıtada ADA platformu üzerine kurulu birbirlerini tamamlayan dört iş odaklı yeni nesil uzaktan sağlık izleme sistemi ADA konsorsiyumu tarafından geliştirilecek ve test edilecektir.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100" dirty="0"/>
              <a:t> 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100" b="1" dirty="0"/>
              <a:t>Uluslararası </a:t>
            </a:r>
            <a:r>
              <a:rPr lang="tr-TR" sz="1100" b="1" dirty="0" err="1"/>
              <a:t>Konsorsiyum'da</a:t>
            </a:r>
            <a:r>
              <a:rPr lang="tr-TR" sz="1100" b="1" dirty="0"/>
              <a:t> son durum</a:t>
            </a:r>
            <a:endParaRPr sz="11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100" dirty="0"/>
              <a:t> 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100" dirty="0"/>
              <a:t>Ekim ortasında </a:t>
            </a:r>
            <a:r>
              <a:rPr lang="tr-TR" sz="1100" dirty="0" err="1"/>
              <a:t>Change</a:t>
            </a:r>
            <a:r>
              <a:rPr lang="tr-TR" sz="1100" dirty="0"/>
              <a:t> </a:t>
            </a:r>
            <a:r>
              <a:rPr lang="tr-TR" sz="1100" dirty="0" err="1"/>
              <a:t>Request</a:t>
            </a:r>
            <a:r>
              <a:rPr lang="tr-TR" sz="1100" dirty="0"/>
              <a:t> verildi </a:t>
            </a:r>
            <a:r>
              <a:rPr lang="tr-TR" sz="1100" dirty="0" err="1"/>
              <a:t>Celtic</a:t>
            </a:r>
            <a:r>
              <a:rPr lang="tr-TR" sz="1100" dirty="0"/>
              <a:t> makamlarına, onaylandı.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100" dirty="0"/>
              <a:t>1. South </a:t>
            </a:r>
            <a:r>
              <a:rPr lang="tr-TR" sz="1100" dirty="0" err="1"/>
              <a:t>Korea</a:t>
            </a:r>
            <a:r>
              <a:rPr lang="tr-TR" sz="1100" dirty="0"/>
              <a:t> | </a:t>
            </a:r>
            <a:r>
              <a:rPr lang="tr-TR" sz="1100" dirty="0" err="1"/>
              <a:t>Submitted</a:t>
            </a:r>
            <a:r>
              <a:rPr lang="tr-TR" sz="1100" dirty="0"/>
              <a:t> | </a:t>
            </a:r>
            <a:r>
              <a:rPr lang="tr-TR" sz="1100" dirty="0" err="1"/>
              <a:t>Result</a:t>
            </a:r>
            <a:r>
              <a:rPr lang="tr-TR" sz="1100" dirty="0"/>
              <a:t> </a:t>
            </a:r>
            <a:r>
              <a:rPr lang="tr-TR" sz="1100" dirty="0" err="1"/>
              <a:t>will</a:t>
            </a:r>
            <a:r>
              <a:rPr lang="tr-TR" sz="1100" dirty="0"/>
              <a:t> be </a:t>
            </a:r>
            <a:r>
              <a:rPr lang="tr-TR" sz="1100" dirty="0" err="1"/>
              <a:t>available</a:t>
            </a:r>
            <a:r>
              <a:rPr lang="tr-TR" sz="1100" dirty="0"/>
              <a:t> </a:t>
            </a:r>
            <a:r>
              <a:rPr lang="tr-TR" sz="1100" dirty="0" err="1"/>
              <a:t>end</a:t>
            </a:r>
            <a:r>
              <a:rPr lang="tr-TR" sz="1100" dirty="0"/>
              <a:t> of </a:t>
            </a:r>
            <a:r>
              <a:rPr lang="tr-TR" sz="1100" dirty="0" err="1"/>
              <a:t>November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100" dirty="0"/>
              <a:t>2. UK | </a:t>
            </a:r>
            <a:r>
              <a:rPr lang="tr-TR" sz="1100" dirty="0" err="1"/>
              <a:t>Submitted</a:t>
            </a:r>
            <a:r>
              <a:rPr lang="tr-TR" sz="1100" dirty="0"/>
              <a:t> | </a:t>
            </a:r>
            <a:r>
              <a:rPr lang="tr-TR" sz="1100" dirty="0" err="1"/>
              <a:t>Result</a:t>
            </a:r>
            <a:r>
              <a:rPr lang="tr-TR" sz="1100" dirty="0"/>
              <a:t> </a:t>
            </a:r>
            <a:r>
              <a:rPr lang="tr-TR" sz="1100" dirty="0" err="1"/>
              <a:t>will</a:t>
            </a:r>
            <a:r>
              <a:rPr lang="tr-TR" sz="1100" dirty="0"/>
              <a:t> be </a:t>
            </a:r>
            <a:r>
              <a:rPr lang="tr-TR" sz="1100" dirty="0" err="1"/>
              <a:t>available</a:t>
            </a:r>
            <a:r>
              <a:rPr lang="tr-TR" sz="1100" dirty="0"/>
              <a:t> </a:t>
            </a:r>
            <a:r>
              <a:rPr lang="tr-TR" sz="1100" dirty="0" err="1"/>
              <a:t>end</a:t>
            </a:r>
            <a:r>
              <a:rPr lang="tr-TR" sz="1100" dirty="0"/>
              <a:t> of </a:t>
            </a:r>
            <a:r>
              <a:rPr lang="tr-TR" sz="1100" dirty="0" err="1"/>
              <a:t>November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100" dirty="0"/>
              <a:t>3. </a:t>
            </a:r>
            <a:r>
              <a:rPr lang="tr-TR" sz="1100" dirty="0" err="1"/>
              <a:t>Turkey</a:t>
            </a:r>
            <a:r>
              <a:rPr lang="tr-TR" sz="1100" dirty="0"/>
              <a:t> | </a:t>
            </a:r>
            <a:r>
              <a:rPr lang="tr-TR" sz="1100" dirty="0" err="1"/>
              <a:t>Submitted</a:t>
            </a:r>
            <a:r>
              <a:rPr lang="tr-TR" sz="1100" dirty="0"/>
              <a:t> | </a:t>
            </a:r>
            <a:r>
              <a:rPr lang="tr-TR" sz="1100" dirty="0" err="1"/>
              <a:t>Result</a:t>
            </a:r>
            <a:r>
              <a:rPr lang="tr-TR" sz="1100" dirty="0"/>
              <a:t> </a:t>
            </a:r>
            <a:r>
              <a:rPr lang="tr-TR" sz="1100" dirty="0" err="1"/>
              <a:t>will</a:t>
            </a:r>
            <a:r>
              <a:rPr lang="tr-TR" sz="1100" dirty="0"/>
              <a:t> be </a:t>
            </a:r>
            <a:r>
              <a:rPr lang="tr-TR" sz="1100" dirty="0" err="1"/>
              <a:t>available</a:t>
            </a:r>
            <a:r>
              <a:rPr lang="tr-TR" sz="1100" dirty="0"/>
              <a:t> </a:t>
            </a:r>
            <a:r>
              <a:rPr lang="tr-TR" sz="1100" dirty="0" err="1"/>
              <a:t>end</a:t>
            </a:r>
            <a:r>
              <a:rPr lang="tr-TR" sz="1100" dirty="0"/>
              <a:t> of </a:t>
            </a:r>
            <a:r>
              <a:rPr lang="tr-TR" sz="1100" dirty="0" err="1"/>
              <a:t>November</a:t>
            </a:r>
            <a:r>
              <a:rPr lang="tr-TR" sz="1100" dirty="0"/>
              <a:t>/</a:t>
            </a:r>
            <a:r>
              <a:rPr lang="tr-TR" sz="1100" dirty="0" err="1"/>
              <a:t>Early</a:t>
            </a:r>
            <a:r>
              <a:rPr lang="tr-TR" sz="1100" dirty="0"/>
              <a:t> </a:t>
            </a:r>
            <a:r>
              <a:rPr lang="tr-TR" sz="1100" dirty="0" err="1"/>
              <a:t>December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100" dirty="0"/>
              <a:t>4. </a:t>
            </a:r>
            <a:r>
              <a:rPr lang="tr-TR" sz="1100" dirty="0" err="1"/>
              <a:t>Spain</a:t>
            </a:r>
            <a:r>
              <a:rPr lang="tr-TR" sz="1100" dirty="0"/>
              <a:t> | </a:t>
            </a:r>
            <a:r>
              <a:rPr lang="tr-TR" sz="1100" dirty="0" err="1"/>
              <a:t>To</a:t>
            </a:r>
            <a:r>
              <a:rPr lang="tr-TR" sz="1100" dirty="0"/>
              <a:t>-be-</a:t>
            </a:r>
            <a:r>
              <a:rPr lang="tr-TR" sz="1100" dirty="0" err="1"/>
              <a:t>submitted</a:t>
            </a:r>
            <a:r>
              <a:rPr lang="tr-TR" sz="1100" dirty="0"/>
              <a:t> on 30 </a:t>
            </a:r>
            <a:r>
              <a:rPr lang="tr-TR" sz="1100" dirty="0" err="1"/>
              <a:t>October</a:t>
            </a:r>
            <a:r>
              <a:rPr lang="tr-TR" sz="1100" dirty="0"/>
              <a:t> | </a:t>
            </a:r>
            <a:r>
              <a:rPr lang="tr-TR" sz="1100" dirty="0" err="1"/>
              <a:t>Result</a:t>
            </a:r>
            <a:r>
              <a:rPr lang="tr-TR" sz="1100" dirty="0"/>
              <a:t> </a:t>
            </a:r>
            <a:r>
              <a:rPr lang="tr-TR" sz="1100" dirty="0" err="1"/>
              <a:t>might</a:t>
            </a:r>
            <a:r>
              <a:rPr lang="tr-TR" sz="1100" dirty="0"/>
              <a:t> be </a:t>
            </a:r>
            <a:r>
              <a:rPr lang="tr-TR" sz="1100" dirty="0" err="1"/>
              <a:t>available</a:t>
            </a:r>
            <a:r>
              <a:rPr lang="tr-TR" sz="1100" dirty="0"/>
              <a:t> in </a:t>
            </a:r>
            <a:r>
              <a:rPr lang="tr-TR" sz="1100" dirty="0" err="1"/>
              <a:t>the</a:t>
            </a:r>
            <a:r>
              <a:rPr lang="tr-TR" sz="1100" dirty="0"/>
              <a:t> </a:t>
            </a:r>
            <a:r>
              <a:rPr lang="tr-TR" sz="1100" dirty="0" err="1"/>
              <a:t>new</a:t>
            </a:r>
            <a:r>
              <a:rPr lang="tr-TR" sz="1100" dirty="0"/>
              <a:t> </a:t>
            </a:r>
            <a:r>
              <a:rPr lang="tr-TR" sz="1100" dirty="0" err="1"/>
              <a:t>year</a:t>
            </a:r>
            <a:r>
              <a:rPr lang="tr-TR" sz="1100" dirty="0"/>
              <a:t>. </a:t>
            </a: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0" name="Google Shape;220;g2908d755a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>
            <a:extLst>
              <a:ext uri="{FF2B5EF4-FFF2-40B4-BE49-F238E27FC236}">
                <a16:creationId xmlns:a16="http://schemas.microsoft.com/office/drawing/2014/main" id="{61388D6D-5158-69F9-C432-AB8F35CC1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2E597B-BCC9-ECD8-6A9A-6FAA05D126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1D8E19-B4C3-1DA5-84F6-4C83E1093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ESO-ESOGÜ Sanayi 4.0 Çalıştayı, Doç.Dr.Ahmet YAZICI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DBE143-3CA3-D48C-601D-49ECE359B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8D1AE-0EB4-D74A-B6F1-2308BCCA329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673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CE61A2-1F47-6A55-96FF-9C02D9DBF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1AA99D8-0246-079E-69EF-FB2AF2BF08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ESO-ESOGÜ Sanayi 4.0 Çalıştayı, Doç.Dr.Ahmet YAZICI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FD5B498-6919-671E-4A48-8B6978384F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8F368-31C1-C74D-8E6C-DC43367570B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4516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75425" y="304800"/>
            <a:ext cx="2001838" cy="5715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6287" cy="57150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F7F97-D5AA-DE56-F058-CFC284AA1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50E5784-F858-C93F-FBC3-CBC5AFFB66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ESO-ESOGÜ Sanayi 4.0 Çalıştayı, Doç.Dr.Ahmet YAZICI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7E2C905-2473-A5CA-4397-C4F4E61B4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717A-F76B-D147-9FF0-3904785B9D7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8843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C9B526-7D3D-95A7-A482-C0178C14A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E03E2D-3A51-74BA-165B-47A0892F2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ESO-ESOGÜ Sanayi 4.0 Çalıştayı, Doç.Dr.Ahmet YAZICI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4CEA43E-09B8-A643-CD7A-711BBF567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FAC91-A65A-A940-B5C3-4493EABED9A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4163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D8B3D-700A-9998-6B0C-973D7A3B87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C745A06-BF83-FDFA-F8F1-19EF44349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ESO-ESOGÜ Sanayi 4.0 Çalıştayı, Doç.Dr.Ahmet YAZICI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F59BAF1-2D0E-2503-05DC-C354E798F9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72315-994C-7A49-9057-EBD68A2CC48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21650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130F7B-42AD-FF8A-F909-45CC00937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4B652A8-BACD-5DA9-FD2D-50D20EF3B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ESO-ESOGÜ Sanayi 4.0 Çalıştayı, Doç.Dr.Ahmet YAZICI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998DF03-4C75-4909-94F6-33EF4BF649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8591A-243E-6D43-8DD8-02734A5C5F3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77255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1EC09-1021-1AF6-5C0E-7900385ED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28570D-7711-FFC3-4305-9D8E07C89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ESO-ESOGÜ Sanayi 4.0 Çalıştayı, Doç.Dr.Ahmet YAZICI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2BFC04-D4C8-8D10-23F9-B04F0F70E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FE87B-0D37-A94D-85B3-8CA45460EB0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5524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7B2F81-0DF0-CF47-F890-EE64BEE7D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5EAECAC-049E-C24D-DECC-6DE087364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ESO-ESOGÜ Sanayi 4.0 Çalıştayı, Doç.Dr.Ahmet YAZICI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10780CB-304E-9D76-B3BC-C3C9BC19A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C2C26-0139-AA44-8BD9-7484F5E460A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1057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F0A5C4-49BD-726A-8046-A9AD936CD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8E997C2-5538-391D-8E84-BB3F0134F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ESO-ESOGÜ Sanayi 4.0 Çalıştayı, Doç.Dr.Ahmet YAZICI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B9D2B69-9866-5949-F34B-4ECCC7AD01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F25B0-6596-A64D-A1E5-2413D16DE26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3494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A24838-E9BE-9A01-709D-E59E6584A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6BC1917-ED87-2648-DE57-62E2F4512A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ESO-ESOGÜ Sanayi 4.0 Çalıştayı, Doç.Dr.Ahmet YAZICI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1D9FBF8-B657-BE4E-D41E-E3C18439A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2590-6BC9-684C-8CF4-A8EA48A1FC3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4130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95ADC-7315-EF29-D713-8AF18434A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413701-BE19-2D09-9B66-7DEC54354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ESO-ESOGÜ Sanayi 4.0 Çalıştayı, Doç.Dr.Ahmet YAZICI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D2BE4-A11A-A9F8-7E41-A7DF211DE8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2F10C-A482-FF4F-8677-332C65947D6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4800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026F5D1-4593-0458-DF05-880B4B368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E867AB2-9BE0-E453-D014-F0D10E04FB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ESO-ESOGÜ Sanayi 4.0 Çalıştayı, Doç.Dr.Ahmet YAZICI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09988A8-EA3A-B5A0-F51D-4DC6C666C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B6CC2-1D0F-1448-BC1F-9E57F73E50C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0580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67EB65A-81A7-B22C-4C44-1654CC20B2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B37370F-1E27-A637-AB52-9689DA76D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ESO-ESOGÜ Sanayi 4.0 Çalıştayı, Doç.Dr.Ahmet YAZICI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8D4AF42-2DEE-EBBB-1234-F1A87073F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524B2-86F9-7340-AE13-8CC08A3E67C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70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68479-E57C-11F6-8179-AEEE00CCC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DFF77B0-570D-14A4-E987-B69EF97C8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ESO-ESOGÜ Sanayi 4.0 Çalıştayı, Doç.Dr.Ahmet YAZICI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5F5300A-6860-8AAA-99AB-571357B41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1AD65-D213-3342-B4BB-5C6E3443894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6637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823748-152C-1A44-6F5F-774AE0B94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9794929-8A69-9A6D-4EE3-225F148C5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ESO-ESOGÜ Sanayi 4.0 Çalıştayı, Doç.Dr.Ahmet YAZICI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BC2553-128D-094E-236F-1DED85E72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B16CD-387B-F347-8DC4-B66420E7AD6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630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40F0BF-3A7F-3D72-E8CF-7AD7EC9C6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AB2E8B-D527-E789-A251-432C6DA95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6CE5882C-FA13-3852-F8AA-38EADBEC4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D35AF329-19AB-C347-68FE-E4D5E47285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8C11EF8-927A-815F-ACE8-2263FFF510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1471A7E-37DD-02FD-74F9-17FAEE8851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tr-TR"/>
              <a:t>ESO-ESOGÜ Sanayi 4.0 Çalıştayı, Doç.Dr.Ahmet YAZICI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3F9D0E0E-A86F-9931-201D-7CAE1278E9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0CC8AD-EC41-104A-9AA7-C1356A06CD6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6" r:id="rId1"/>
    <p:sldLayoutId id="2147485662" r:id="rId2"/>
    <p:sldLayoutId id="2147485663" r:id="rId3"/>
    <p:sldLayoutId id="2147485664" r:id="rId4"/>
    <p:sldLayoutId id="2147485665" r:id="rId5"/>
    <p:sldLayoutId id="2147485666" r:id="rId6"/>
    <p:sldLayoutId id="2147485667" r:id="rId7"/>
    <p:sldLayoutId id="2147485668" r:id="rId8"/>
    <p:sldLayoutId id="2147485669" r:id="rId9"/>
    <p:sldLayoutId id="2147485670" r:id="rId10"/>
    <p:sldLayoutId id="2147485671" r:id="rId11"/>
    <p:sldLayoutId id="2147485672" r:id="rId12"/>
    <p:sldLayoutId id="2147485673" r:id="rId13"/>
    <p:sldLayoutId id="2147485674" r:id="rId14"/>
    <p:sldLayoutId id="2147485675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ifarlab.ogu.edu.tr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lab.ogu.edu.tr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sal.ogu.edu.tr/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ai-robotlab.ogu.edu.tr/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4">
            <a:extLst>
              <a:ext uri="{FF2B5EF4-FFF2-40B4-BE49-F238E27FC236}">
                <a16:creationId xmlns:a16="http://schemas.microsoft.com/office/drawing/2014/main" id="{1C9E8295-CB1A-791B-E3C3-DF6BB4884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484313"/>
            <a:ext cx="871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000" b="1"/>
              <a:t>ESKİŞEHİR OSMANGAZİ ÜNİVERSİTESİ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000" b="1"/>
              <a:t>AKILLI SİSTEMLER UYGULAMA VE ARAŞTIRMA MERKEZİ</a:t>
            </a:r>
            <a:endParaRPr lang="en-US" altLang="tr-TR" sz="2000" b="1"/>
          </a:p>
        </p:txBody>
      </p:sp>
      <p:sp>
        <p:nvSpPr>
          <p:cNvPr id="19458" name="3 Metin kutusu">
            <a:extLst>
              <a:ext uri="{FF2B5EF4-FFF2-40B4-BE49-F238E27FC236}">
                <a16:creationId xmlns:a16="http://schemas.microsoft.com/office/drawing/2014/main" id="{9A605587-80B4-8B48-8E6F-4B5B9F456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2738"/>
            <a:ext cx="75612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000" b="1"/>
              <a:t>Merkez Yönetim: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tr-TR" altLang="tr-TR" sz="20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000"/>
              <a:t>Prof. Dr. Ahmet YAZICI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000"/>
              <a:t>Prof. Dr. İnci SARIÇİÇEK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000"/>
              <a:t>Prof. Dr. Kemal ÖZKAN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tr-TR" altLang="tr-TR" sz="20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000"/>
              <a:t>cisar.ogu.edu.tr</a:t>
            </a:r>
          </a:p>
        </p:txBody>
      </p:sp>
      <p:pic>
        <p:nvPicPr>
          <p:cNvPr id="19459" name="5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81E6CAFE-569F-8A9A-3D64-79098A713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027988" y="0"/>
            <a:ext cx="111601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0" descr="Macintosh HD:Users:ettom_tsarac:Desktop:LOGO:yenilogo.pdf">
            <a:extLst>
              <a:ext uri="{FF2B5EF4-FFF2-40B4-BE49-F238E27FC236}">
                <a16:creationId xmlns:a16="http://schemas.microsoft.com/office/drawing/2014/main" id="{85192319-DB35-DB4D-0BF1-376F2296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14763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"/>
          <p:cNvSpPr txBox="1">
            <a:spLocks noGrp="1"/>
          </p:cNvSpPr>
          <p:nvPr>
            <p:ph type="title"/>
          </p:nvPr>
        </p:nvSpPr>
        <p:spPr>
          <a:xfrm>
            <a:off x="830492" y="231524"/>
            <a:ext cx="8061987" cy="1251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</a:pPr>
            <a:r>
              <a:rPr lang="tr-TR" sz="2775" b="1" dirty="0"/>
              <a:t>TÜBİTAK 1509 Uluslararası Sanayi Ar-Ge Projeleri Destekleme Programı</a:t>
            </a:r>
            <a:endParaRPr sz="2775" dirty="0"/>
          </a:p>
        </p:txBody>
      </p:sp>
      <p:pic>
        <p:nvPicPr>
          <p:cNvPr id="204" name="Google Shape;204;p1" descr="Tübitak Logo PNG vector in SVG, PDF, AI, CDR forma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290" y="1689545"/>
            <a:ext cx="2907506" cy="21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"/>
          <p:cNvSpPr txBox="1">
            <a:spLocks noGrp="1"/>
          </p:cNvSpPr>
          <p:nvPr>
            <p:ph type="body" idx="1"/>
          </p:nvPr>
        </p:nvSpPr>
        <p:spPr>
          <a:xfrm>
            <a:off x="3968363" y="2662238"/>
            <a:ext cx="5208525" cy="29065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tr-TR" sz="1500" b="1"/>
              <a:t>CELTIC Next</a:t>
            </a:r>
            <a:endParaRPr sz="1500" b="1"/>
          </a:p>
          <a:p>
            <a:pPr marL="0" indent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tr-TR" sz="1200" b="1"/>
              <a:t>Uluslararası Başvuru Numarası: </a:t>
            </a:r>
            <a:r>
              <a:rPr lang="tr-TR" sz="1200">
                <a:solidFill>
                  <a:srgbClr val="333333"/>
                </a:solidFill>
              </a:rPr>
              <a:t>9230039</a:t>
            </a:r>
            <a:endParaRPr sz="1200"/>
          </a:p>
          <a:p>
            <a:pPr marL="0" indent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tr-TR" sz="1200" b="1"/>
              <a:t>Proje İsmi: </a:t>
            </a:r>
            <a:r>
              <a:rPr lang="tr-TR" sz="1200"/>
              <a:t>Remote Healthcare Monitoring powered by Network Intelligence and Automation</a:t>
            </a:r>
            <a:endParaRPr/>
          </a:p>
          <a:p>
            <a:pPr marL="0" indent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tr-TR" sz="1200"/>
              <a:t>Akıllı Ağ Yapı ve Otomasyon Destekli Uzaktan Sağlık İzleme Platformu (ADA)</a:t>
            </a:r>
            <a:endParaRPr sz="1200" b="1"/>
          </a:p>
          <a:p>
            <a:pPr marL="0" indent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tr-TR" sz="1200" b="1"/>
              <a:t>Proje Ülke Koordinatörü: </a:t>
            </a:r>
            <a:r>
              <a:rPr lang="tr-TR" sz="1200"/>
              <a:t>Pusula HBYS</a:t>
            </a:r>
            <a:endParaRPr sz="1200"/>
          </a:p>
          <a:p>
            <a:pPr marL="0" indent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tr-TR" sz="1200" b="1"/>
              <a:t>Başlangıç Tarihi:</a:t>
            </a:r>
            <a:r>
              <a:rPr lang="tr-TR" sz="1200"/>
              <a:t> 01.01.2024</a:t>
            </a:r>
            <a:endParaRPr sz="1200" b="1"/>
          </a:p>
          <a:p>
            <a:pPr marL="0" indent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tr-TR" sz="1200" b="1"/>
              <a:t>Bitiş Tarihi: </a:t>
            </a:r>
            <a:r>
              <a:rPr lang="tr-TR" sz="1200"/>
              <a:t>31.12.2026</a:t>
            </a:r>
            <a:endParaRPr sz="1200"/>
          </a:p>
        </p:txBody>
      </p:sp>
      <p:sp>
        <p:nvSpPr>
          <p:cNvPr id="206" name="Google Shape;206;p1"/>
          <p:cNvSpPr/>
          <p:nvPr/>
        </p:nvSpPr>
        <p:spPr>
          <a:xfrm rot="10800000" flipH="1">
            <a:off x="0" y="5657850"/>
            <a:ext cx="9144000" cy="34290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"/>
          <p:cNvSpPr/>
          <p:nvPr/>
        </p:nvSpPr>
        <p:spPr>
          <a:xfrm flipH="1">
            <a:off x="3028950" y="5657850"/>
            <a:ext cx="6115050" cy="342900"/>
          </a:xfrm>
          <a:prstGeom prst="rect">
            <a:avLst/>
          </a:prstGeom>
          <a:gradFill>
            <a:gsLst>
              <a:gs pos="0">
                <a:srgbClr val="000000">
                  <a:alpha val="48627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" descr="CELTIC AI Proposers Webinar | Ideal-i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7461" y="3644118"/>
            <a:ext cx="1912876" cy="14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200"/>
            </a:pPr>
            <a:fld id="{00000000-1234-1234-1234-123412341234}" type="slidenum">
              <a:rPr lang="tr-TR"/>
              <a:pPr>
                <a:spcBef>
                  <a:spcPts val="0"/>
                </a:spcBef>
                <a:spcAft>
                  <a:spcPts val="0"/>
                </a:spcAft>
                <a:buSzPts val="1200"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908d755a7f_0_16"/>
          <p:cNvSpPr txBox="1"/>
          <p:nvPr/>
        </p:nvSpPr>
        <p:spPr>
          <a:xfrm>
            <a:off x="776062" y="220923"/>
            <a:ext cx="80010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tr-TR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ADA-Uluslararası Konsorsiyum Üyeleri</a:t>
            </a:r>
            <a:endParaRPr sz="33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g2908d755a7f_0_16"/>
          <p:cNvGrpSpPr/>
          <p:nvPr/>
        </p:nvGrpSpPr>
        <p:grpSpPr>
          <a:xfrm>
            <a:off x="776062" y="1772816"/>
            <a:ext cx="7415213" cy="2357438"/>
            <a:chOff x="1058279" y="2246053"/>
            <a:chExt cx="9886950" cy="3143250"/>
          </a:xfrm>
        </p:grpSpPr>
        <p:grpSp>
          <p:nvGrpSpPr>
            <p:cNvPr id="224" name="Google Shape;224;g2908d755a7f_0_16"/>
            <p:cNvGrpSpPr/>
            <p:nvPr/>
          </p:nvGrpSpPr>
          <p:grpSpPr>
            <a:xfrm>
              <a:off x="1058279" y="2246053"/>
              <a:ext cx="9886950" cy="3143250"/>
              <a:chOff x="1068104" y="2375703"/>
              <a:chExt cx="9886950" cy="3143250"/>
            </a:xfrm>
          </p:grpSpPr>
          <p:pic>
            <p:nvPicPr>
              <p:cNvPr id="225" name="Google Shape;225;g2908d755a7f_0_1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68104" y="2375703"/>
                <a:ext cx="9886950" cy="31432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6" name="Google Shape;226;g2908d755a7f_0_16"/>
              <p:cNvSpPr/>
              <p:nvPr/>
            </p:nvSpPr>
            <p:spPr>
              <a:xfrm>
                <a:off x="2699210" y="2477340"/>
                <a:ext cx="1440300" cy="1398000"/>
              </a:xfrm>
              <a:prstGeom prst="rect">
                <a:avLst/>
              </a:prstGeom>
              <a:solidFill>
                <a:srgbClr val="F2F2F2">
                  <a:alpha val="49019"/>
                </a:srgbClr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7" name="Google Shape;227;g2908d755a7f_0_16" descr="A picture containing font, text, logo, screenshot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775030" y="2470746"/>
                <a:ext cx="1314669" cy="432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g2908d755a7f_0_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028153" y="3396664"/>
                <a:ext cx="808421" cy="432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9" name="Google Shape;229;g2908d755a7f_0_1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011578" y="3947327"/>
                <a:ext cx="1" cy="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0" name="Google Shape;230;g2908d755a7f_0_1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011578" y="3947327"/>
                <a:ext cx="1" cy="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1" name="Google Shape;231;g2908d755a7f_0_16" descr="A picture containing text, circle, design&#10;&#10;Description automatically generated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090592" y="2920539"/>
                <a:ext cx="683544" cy="4320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32" name="Google Shape;232;g2908d755a7f_0_16"/>
              <p:cNvCxnSpPr/>
              <p:nvPr/>
            </p:nvCxnSpPr>
            <p:spPr>
              <a:xfrm>
                <a:off x="2195155" y="3155240"/>
                <a:ext cx="453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33" name="Google Shape;233;g2908d755a7f_0_16"/>
              <p:cNvSpPr/>
              <p:nvPr/>
            </p:nvSpPr>
            <p:spPr>
              <a:xfrm>
                <a:off x="2571859" y="4160265"/>
                <a:ext cx="1193100" cy="1302300"/>
              </a:xfrm>
              <a:prstGeom prst="rect">
                <a:avLst/>
              </a:prstGeom>
              <a:solidFill>
                <a:srgbClr val="F2F2F2">
                  <a:alpha val="49019"/>
                </a:srgbClr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g2908d755a7f_0_16"/>
              <p:cNvSpPr/>
              <p:nvPr/>
            </p:nvSpPr>
            <p:spPr>
              <a:xfrm>
                <a:off x="8675875" y="4091344"/>
                <a:ext cx="1193100" cy="1302300"/>
              </a:xfrm>
              <a:prstGeom prst="rect">
                <a:avLst/>
              </a:prstGeom>
              <a:solidFill>
                <a:srgbClr val="F2F2F2">
                  <a:alpha val="49019"/>
                </a:srgbClr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5" name="Google Shape;235;g2908d755a7f_0_16"/>
              <p:cNvCxnSpPr/>
              <p:nvPr/>
            </p:nvCxnSpPr>
            <p:spPr>
              <a:xfrm rot="10800000">
                <a:off x="9971911" y="4811424"/>
                <a:ext cx="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pic>
            <p:nvPicPr>
              <p:cNvPr id="236" name="Google Shape;236;g2908d755a7f_0_16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011569" y="3947326"/>
                <a:ext cx="20" cy="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7" name="Google Shape;237;g2908d755a7f_0_16" descr="A picture containing font, graphics, logo, typography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648773" y="4272222"/>
                <a:ext cx="1037944" cy="18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g2908d755a7f_0_16" descr="A blue and red logo&#10;&#10;Description automatically generated with medium confidence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661454" y="4582331"/>
                <a:ext cx="910346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g2908d755a7f_0_16" descr="A picture containing font, symbol, logo, graphics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699210" y="5067562"/>
                <a:ext cx="834835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40" name="Google Shape;240;g2908d755a7f_0_16"/>
              <p:cNvCxnSpPr/>
              <p:nvPr/>
            </p:nvCxnSpPr>
            <p:spPr>
              <a:xfrm>
                <a:off x="2195155" y="4628336"/>
                <a:ext cx="30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41" name="Google Shape;241;g2908d755a7f_0_16"/>
              <p:cNvCxnSpPr/>
              <p:nvPr/>
            </p:nvCxnSpPr>
            <p:spPr>
              <a:xfrm>
                <a:off x="5003467" y="4523392"/>
                <a:ext cx="30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42" name="Google Shape;242;g2908d755a7f_0_16"/>
              <p:cNvSpPr/>
              <p:nvPr/>
            </p:nvSpPr>
            <p:spPr>
              <a:xfrm>
                <a:off x="5411269" y="3711063"/>
                <a:ext cx="1193100" cy="1302300"/>
              </a:xfrm>
              <a:prstGeom prst="rect">
                <a:avLst/>
              </a:prstGeom>
              <a:solidFill>
                <a:srgbClr val="F2F2F2">
                  <a:alpha val="49019"/>
                </a:srgbClr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3" name="Google Shape;243;g2908d755a7f_0_16" descr="Logo&#10;&#10;Description automatically generated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5527438" y="4103324"/>
                <a:ext cx="993100" cy="287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4" name="Google Shape;244;g2908d755a7f_0_16" descr="A blue letters on a black background&#10;&#10;Description automatically generated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5590400" y="4745825"/>
                <a:ext cx="834849" cy="1720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g2908d755a7f_0_16" descr="A green letters on a black background&#10;&#10;Description automatically generated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5552658" y="3790900"/>
                <a:ext cx="910349" cy="3128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6" name="Google Shape;246;g2908d755a7f_0_16" descr="Blue text on a black background&#10;&#10;Description automatically generated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5556398" y="4450550"/>
                <a:ext cx="910350" cy="2314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7" name="Google Shape;247;g2908d755a7f_0_16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863500" y="4007425"/>
              <a:ext cx="792000" cy="1209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8DFE47A1-6D72-1805-A8ED-E5243587952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6775" y="4202463"/>
            <a:ext cx="7772400" cy="2436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BCB176-63AC-1CD6-3FB6-995F61B36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Tedavi </a:t>
            </a:r>
            <a:r>
              <a:rPr lang="tr-TR" dirty="0" err="1"/>
              <a:t>Labaratuvarı</a:t>
            </a:r>
            <a:r>
              <a:rPr lang="tr-TR" dirty="0"/>
              <a:t> </a:t>
            </a:r>
          </a:p>
        </p:txBody>
      </p:sp>
      <p:pic>
        <p:nvPicPr>
          <p:cNvPr id="4" name="Google Shape;321;p18">
            <a:extLst>
              <a:ext uri="{FF2B5EF4-FFF2-40B4-BE49-F238E27FC236}">
                <a16:creationId xmlns:a16="http://schemas.microsoft.com/office/drawing/2014/main" id="{D27FFEC4-AAE6-6E31-0313-12FD0AEF173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9006" r="59186"/>
          <a:stretch/>
        </p:blipFill>
        <p:spPr>
          <a:xfrm>
            <a:off x="2411760" y="2039175"/>
            <a:ext cx="4032447" cy="4270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475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FD30FA-46CB-F836-B23F-94D007B2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Yaşlı Bireylerde Sanal Gerçeklik Deneyimleme Tasarım Modeli 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4D9947E-32B7-FD3E-CC20-467268EB3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63" y="2348880"/>
            <a:ext cx="3389682" cy="187220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DC41D1A-2A37-D7DA-5020-A336D860C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170691"/>
            <a:ext cx="3456384" cy="205039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E1063B3-B3CF-E9E1-746B-03FB96A38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221088"/>
            <a:ext cx="3876526" cy="21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3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0" descr="C:\Users\ayazici\Desktop\AkıllıSistBina.jpg">
            <a:extLst>
              <a:ext uri="{FF2B5EF4-FFF2-40B4-BE49-F238E27FC236}">
                <a16:creationId xmlns:a16="http://schemas.microsoft.com/office/drawing/2014/main" id="{63A855BE-4C9D-AEEE-1E67-8DACCBB67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744663"/>
            <a:ext cx="2211388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2 İçerik Yer Tutucusu">
            <a:extLst>
              <a:ext uri="{FF2B5EF4-FFF2-40B4-BE49-F238E27FC236}">
                <a16:creationId xmlns:a16="http://schemas.microsoft.com/office/drawing/2014/main" id="{DB6D61C6-7298-64BB-155A-A2972DC1F39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95288" y="2062163"/>
            <a:ext cx="7100887" cy="576262"/>
          </a:xfrm>
        </p:spPr>
        <p:txBody>
          <a:bodyPr/>
          <a:lstStyle/>
          <a:p>
            <a:r>
              <a:rPr lang="tr-TR" altLang="tr-TR" sz="3200" b="1"/>
              <a:t>Teşekkürler</a:t>
            </a:r>
          </a:p>
          <a:p>
            <a:pPr>
              <a:buFont typeface="Wingdings" pitchFamily="2" charset="2"/>
              <a:buNone/>
            </a:pPr>
            <a:endParaRPr lang="tr-TR" altLang="tr-TR" sz="2400"/>
          </a:p>
        </p:txBody>
      </p:sp>
      <p:pic>
        <p:nvPicPr>
          <p:cNvPr id="49155" name="Picture 6" descr="robot">
            <a:extLst>
              <a:ext uri="{FF2B5EF4-FFF2-40B4-BE49-F238E27FC236}">
                <a16:creationId xmlns:a16="http://schemas.microsoft.com/office/drawing/2014/main" id="{BB0C7D19-3ADA-3340-5C3A-B971DB1911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14838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8 Dikdörtgen">
            <a:extLst>
              <a:ext uri="{FF2B5EF4-FFF2-40B4-BE49-F238E27FC236}">
                <a16:creationId xmlns:a16="http://schemas.microsoft.com/office/drawing/2014/main" id="{3B14CD96-1C3F-B08A-75E4-C3042A13B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052513"/>
            <a:ext cx="8424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400" b="1"/>
              <a:t>Akıllı Sistemler Uygulama ve Araştırma merkezi </a:t>
            </a:r>
          </a:p>
        </p:txBody>
      </p:sp>
      <p:sp>
        <p:nvSpPr>
          <p:cNvPr id="21510" name="2 İçerik Yer Tutucusu">
            <a:extLst>
              <a:ext uri="{FF2B5EF4-FFF2-40B4-BE49-F238E27FC236}">
                <a16:creationId xmlns:a16="http://schemas.microsoft.com/office/drawing/2014/main" id="{E9DB08D1-82E0-95C2-2D4B-F2766F65748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38150" y="2779713"/>
            <a:ext cx="5472113" cy="2665412"/>
          </a:xfrm>
        </p:spPr>
        <p:txBody>
          <a:bodyPr/>
          <a:lstStyle/>
          <a:p>
            <a:pPr>
              <a:defRPr/>
            </a:pPr>
            <a:r>
              <a:rPr lang="tr-TR" altLang="tr-TR" sz="2000" dirty="0"/>
              <a:t>Hedefler</a:t>
            </a:r>
          </a:p>
          <a:p>
            <a:pPr lvl="1">
              <a:defRPr/>
            </a:pPr>
            <a:r>
              <a:rPr lang="tr-TR" altLang="tr-TR" sz="1600" dirty="0"/>
              <a:t>Ulusal ve Uluslar arası Ar-Ge işbirliklerinin artırılması?</a:t>
            </a:r>
          </a:p>
          <a:p>
            <a:pPr lvl="1">
              <a:defRPr/>
            </a:pPr>
            <a:r>
              <a:rPr lang="tr-TR" altLang="tr-TR" sz="1600" dirty="0"/>
              <a:t>Tematik Alanları Güçlendirme?</a:t>
            </a:r>
          </a:p>
          <a:p>
            <a:pPr lvl="1">
              <a:defRPr/>
            </a:pPr>
            <a:endParaRPr lang="tr-TR" altLang="tr-TR" sz="1600" dirty="0"/>
          </a:p>
          <a:p>
            <a:pPr marL="471487" lvl="1" indent="0">
              <a:buFont typeface="Wingdings" pitchFamily="2" charset="2"/>
              <a:buNone/>
              <a:defRPr/>
            </a:pPr>
            <a:r>
              <a:rPr lang="tr-TR" altLang="tr-TR" sz="1600" dirty="0"/>
              <a:t>İletişim: </a:t>
            </a:r>
          </a:p>
          <a:p>
            <a:pPr marL="471487" lvl="1" indent="0">
              <a:buFont typeface="Wingdings" pitchFamily="2" charset="2"/>
              <a:buNone/>
              <a:defRPr/>
            </a:pPr>
            <a:r>
              <a:rPr lang="tr-TR" altLang="tr-TR" sz="1600" dirty="0" err="1"/>
              <a:t>kozkan@ogu.edu.tr</a:t>
            </a:r>
            <a:endParaRPr lang="tr-TR" altLang="tr-TR" sz="1600" dirty="0"/>
          </a:p>
          <a:p>
            <a:pPr marL="471487" lvl="1" indent="0">
              <a:buFont typeface="Wingdings" pitchFamily="2" charset="2"/>
              <a:buNone/>
              <a:defRPr/>
            </a:pPr>
            <a:r>
              <a:rPr lang="tr-TR" altLang="tr-TR" sz="1600"/>
              <a:t>ayazici@</a:t>
            </a:r>
            <a:r>
              <a:rPr lang="tr-TR" altLang="tr-TR" sz="1600" dirty="0" err="1"/>
              <a:t>ogu.edu.tr</a:t>
            </a:r>
            <a:r>
              <a:rPr lang="tr-TR" altLang="tr-TR" sz="1600" dirty="0"/>
              <a:t> </a:t>
            </a:r>
          </a:p>
          <a:p>
            <a:pPr marL="471487" lvl="1" indent="0">
              <a:buFont typeface="Wingdings" pitchFamily="2" charset="2"/>
              <a:buNone/>
              <a:defRPr/>
            </a:pPr>
            <a:r>
              <a:rPr lang="tr-TR" altLang="tr-TR" sz="1600" dirty="0"/>
              <a:t>	       </a:t>
            </a:r>
          </a:p>
          <a:p>
            <a:pPr>
              <a:defRPr/>
            </a:pPr>
            <a:endParaRPr lang="tr-TR" altLang="tr-TR" sz="2000" b="1" dirty="0"/>
          </a:p>
          <a:p>
            <a:pPr>
              <a:buFont typeface="Wingdings" pitchFamily="2" charset="2"/>
              <a:buNone/>
              <a:defRPr/>
            </a:pPr>
            <a:endParaRPr lang="tr-TR" altLang="tr-TR" sz="2400" dirty="0"/>
          </a:p>
        </p:txBody>
      </p:sp>
      <p:pic>
        <p:nvPicPr>
          <p:cNvPr id="49158" name="7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149458E5-275D-141C-1747-655A75546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105775" y="0"/>
            <a:ext cx="10493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40" descr="Macintosh HD:Users:ettom_tsarac:Desktop:LOGO:yenilogo.pdf">
            <a:extLst>
              <a:ext uri="{FF2B5EF4-FFF2-40B4-BE49-F238E27FC236}">
                <a16:creationId xmlns:a16="http://schemas.microsoft.com/office/drawing/2014/main" id="{2E8E976F-FC97-BDC2-D369-E2DC89288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122396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Başlık">
            <a:extLst>
              <a:ext uri="{FF2B5EF4-FFF2-40B4-BE49-F238E27FC236}">
                <a16:creationId xmlns:a16="http://schemas.microsoft.com/office/drawing/2014/main" id="{9B5CA161-37BC-6FFC-0D31-EAC28224E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İçindekiler</a:t>
            </a:r>
          </a:p>
        </p:txBody>
      </p:sp>
      <p:sp>
        <p:nvSpPr>
          <p:cNvPr id="21506" name="2 İçerik Yer Tutucusu">
            <a:extLst>
              <a:ext uri="{FF2B5EF4-FFF2-40B4-BE49-F238E27FC236}">
                <a16:creationId xmlns:a16="http://schemas.microsoft.com/office/drawing/2014/main" id="{63BE17E4-79E2-AABC-37B4-E39A7B4F00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6453187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2000" dirty="0"/>
              <a:t>Akıllı Sistemler Uygulama ve Araştırma Merkezi </a:t>
            </a:r>
          </a:p>
          <a:p>
            <a:r>
              <a:rPr lang="tr-TR" altLang="tr-TR" sz="2200" dirty="0"/>
              <a:t>Amaçlar, Tematik Alanlar</a:t>
            </a:r>
          </a:p>
          <a:p>
            <a:r>
              <a:rPr lang="tr-TR" altLang="tr-TR" sz="2200" dirty="0"/>
              <a:t>Laboratuvarlar</a:t>
            </a:r>
          </a:p>
          <a:p>
            <a:r>
              <a:rPr lang="tr-TR" altLang="tr-TR" sz="2200" dirty="0"/>
              <a:t>Sağlık Temasında çalışmalar </a:t>
            </a:r>
          </a:p>
          <a:p>
            <a:r>
              <a:rPr lang="tr-TR" altLang="tr-TR" sz="2200" dirty="0"/>
              <a:t>Altyapı/personel durumu</a:t>
            </a:r>
          </a:p>
        </p:txBody>
      </p:sp>
      <p:pic>
        <p:nvPicPr>
          <p:cNvPr id="21507" name="4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22698699-E644-4882-447B-AEB99B6CE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7837488" y="0"/>
            <a:ext cx="13065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0" descr="Macintosh HD:Users:ettom_tsarac:Desktop:LOGO:yenilogo.pdf">
            <a:extLst>
              <a:ext uri="{FF2B5EF4-FFF2-40B4-BE49-F238E27FC236}">
                <a16:creationId xmlns:a16="http://schemas.microsoft.com/office/drawing/2014/main" id="{17406780-73BA-712B-9D6C-FE118F2A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14763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Başlık">
            <a:extLst>
              <a:ext uri="{FF2B5EF4-FFF2-40B4-BE49-F238E27FC236}">
                <a16:creationId xmlns:a16="http://schemas.microsoft.com/office/drawing/2014/main" id="{B76AD023-0476-5CC3-EE6B-2CABD4910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304800"/>
            <a:ext cx="7561263" cy="1216025"/>
          </a:xfrm>
        </p:spPr>
        <p:txBody>
          <a:bodyPr/>
          <a:lstStyle/>
          <a:p>
            <a:r>
              <a:rPr lang="tr-TR" altLang="tr-TR" sz="2400"/>
              <a:t>Akıllı Sistemler Uygulama ve Araştırma Merkezi </a:t>
            </a:r>
            <a:r>
              <a:rPr lang="tr-TR" altLang="tr-TR" sz="2800" b="1"/>
              <a:t>Amaçlar</a:t>
            </a:r>
          </a:p>
        </p:txBody>
      </p:sp>
      <p:sp>
        <p:nvSpPr>
          <p:cNvPr id="22530" name="2 İçerik Yer Tutucusu">
            <a:extLst>
              <a:ext uri="{FF2B5EF4-FFF2-40B4-BE49-F238E27FC236}">
                <a16:creationId xmlns:a16="http://schemas.microsoft.com/office/drawing/2014/main" id="{20508B50-C75E-4A45-D0C2-0045EE8452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2000"/>
              <a:t>Akıllı Sistemler ile ilgili;</a:t>
            </a:r>
          </a:p>
          <a:p>
            <a:r>
              <a:rPr lang="tr-TR" altLang="tr-TR" sz="2000" b="1" i="1"/>
              <a:t>farklı birimlerden ve kurumlardan </a:t>
            </a:r>
            <a:r>
              <a:rPr lang="tr-TR" altLang="tr-TR" sz="2000"/>
              <a:t>araştırmacıların ortak kullanabileceği tematik ortamları oluşturma,</a:t>
            </a:r>
          </a:p>
          <a:p>
            <a:r>
              <a:rPr lang="tr-TR" altLang="tr-TR" sz="2000"/>
              <a:t>akademik çalışmaların yanı sıra </a:t>
            </a:r>
            <a:r>
              <a:rPr lang="tr-TR" altLang="tr-TR" sz="2000" b="1" i="1"/>
              <a:t>kamu veya </a:t>
            </a:r>
            <a:r>
              <a:rPr lang="tr-TR" altLang="tr-TR" sz="2000" b="1" i="1">
                <a:solidFill>
                  <a:srgbClr val="FF0000"/>
                </a:solidFill>
              </a:rPr>
              <a:t>özel sektör ihtiyaçları doğrultusunda ulusal ve uluslararası araştırma, uygulama çalışmaları yapma</a:t>
            </a:r>
            <a:r>
              <a:rPr lang="tr-TR" altLang="tr-TR" sz="2000" b="1" i="1"/>
              <a:t>, danışmanlık yapmak</a:t>
            </a:r>
            <a:r>
              <a:rPr lang="tr-TR" altLang="tr-TR" sz="2000"/>
              <a:t>, </a:t>
            </a:r>
          </a:p>
          <a:p>
            <a:r>
              <a:rPr lang="tr-TR" altLang="tr-TR" sz="2000"/>
              <a:t>eğitim vermek, ulusal ve uluslararası kongre, sempozyum, konferans ve paneller düzenlemek, </a:t>
            </a:r>
          </a:p>
          <a:p>
            <a:r>
              <a:rPr lang="tr-TR" altLang="tr-TR" sz="2000" b="1" i="1">
                <a:solidFill>
                  <a:srgbClr val="FF0000"/>
                </a:solidFill>
              </a:rPr>
              <a:t>yurt içi ve yurt dışındaki kurumlar ile işbirliği </a:t>
            </a:r>
            <a:r>
              <a:rPr lang="tr-TR" altLang="tr-TR" sz="2000" b="1" i="1"/>
              <a:t>yapıp projeler üreterek bilimsel araştırmalar yapmak </a:t>
            </a:r>
            <a:r>
              <a:rPr lang="tr-TR" altLang="tr-TR" sz="2000"/>
              <a:t>ve bunların yayımlanmasını sağlamaktır.</a:t>
            </a:r>
          </a:p>
          <a:p>
            <a:endParaRPr lang="tr-TR" altLang="tr-TR" sz="2000"/>
          </a:p>
          <a:p>
            <a:endParaRPr lang="tr-TR" altLang="tr-TR" sz="2000"/>
          </a:p>
        </p:txBody>
      </p:sp>
      <p:pic>
        <p:nvPicPr>
          <p:cNvPr id="22531" name="4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29D1967F-1356-6A16-E24F-0040C5E8F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153400" y="0"/>
            <a:ext cx="9906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0" descr="Macintosh HD:Users:ettom_tsarac:Desktop:LOGO:yenilogo.pdf">
            <a:extLst>
              <a:ext uri="{FF2B5EF4-FFF2-40B4-BE49-F238E27FC236}">
                <a16:creationId xmlns:a16="http://schemas.microsoft.com/office/drawing/2014/main" id="{3074718A-B005-A7A6-7EB4-96F321700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122396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Başlık">
            <a:extLst>
              <a:ext uri="{FF2B5EF4-FFF2-40B4-BE49-F238E27FC236}">
                <a16:creationId xmlns:a16="http://schemas.microsoft.com/office/drawing/2014/main" id="{0B9DF5F5-0EF8-D982-8108-CA3925808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304800"/>
            <a:ext cx="7416800" cy="1216025"/>
          </a:xfrm>
        </p:spPr>
        <p:txBody>
          <a:bodyPr/>
          <a:lstStyle/>
          <a:p>
            <a:r>
              <a:rPr lang="tr-TR" altLang="tr-TR" sz="3200" b="1"/>
              <a:t>Akıllı Sistemler Uygulama ve Araştırma Merkezi</a:t>
            </a:r>
          </a:p>
        </p:txBody>
      </p:sp>
      <p:sp>
        <p:nvSpPr>
          <p:cNvPr id="23554" name="2 İçerik Yer Tutucusu">
            <a:extLst>
              <a:ext uri="{FF2B5EF4-FFF2-40B4-BE49-F238E27FC236}">
                <a16:creationId xmlns:a16="http://schemas.microsoft.com/office/drawing/2014/main" id="{794DFF65-2CBE-6382-A6B7-255E2E5F19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5775" y="1825625"/>
            <a:ext cx="5292725" cy="4629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1800" b="1">
                <a:solidFill>
                  <a:srgbClr val="FF0000"/>
                </a:solidFill>
              </a:rPr>
              <a:t>Hedef</a:t>
            </a:r>
            <a:r>
              <a:rPr lang="tr-TR" altLang="tr-TR" sz="1800">
                <a:solidFill>
                  <a:srgbClr val="FF0000"/>
                </a:solidFill>
              </a:rPr>
              <a:t>: Yapay Zeka’nin farklı alanlarda endüstriyel olarak uygulanması</a:t>
            </a:r>
          </a:p>
          <a:p>
            <a:pPr>
              <a:buFont typeface="Wingdings" pitchFamily="2" charset="2"/>
              <a:buNone/>
            </a:pPr>
            <a:endParaRPr lang="tr-TR" altLang="tr-TR" sz="1800" b="1"/>
          </a:p>
          <a:p>
            <a:pPr>
              <a:buFont typeface="Wingdings" pitchFamily="2" charset="2"/>
              <a:buNone/>
            </a:pPr>
            <a:r>
              <a:rPr lang="tr-TR" altLang="tr-TR" sz="1800" b="1"/>
              <a:t>Tematik Alanlar </a:t>
            </a:r>
            <a:r>
              <a:rPr lang="tr-TR" altLang="tr-TR" sz="1800"/>
              <a:t>:</a:t>
            </a:r>
          </a:p>
          <a:p>
            <a:r>
              <a:rPr lang="tr-TR" altLang="tr-TR" sz="1800"/>
              <a:t>Akıllı Fabrika ve Robotik,</a:t>
            </a:r>
          </a:p>
          <a:p>
            <a:r>
              <a:rPr lang="tr-TR" altLang="tr-TR" sz="1800"/>
              <a:t>Tarım, </a:t>
            </a:r>
          </a:p>
          <a:p>
            <a:r>
              <a:rPr lang="tr-TR" altLang="tr-TR" sz="1800"/>
              <a:t>Enerji</a:t>
            </a:r>
          </a:p>
          <a:p>
            <a:r>
              <a:rPr lang="tr-TR" altLang="tr-TR" sz="1800"/>
              <a:t>Akıllı Şehir ve Ulaşım Sistemleri</a:t>
            </a:r>
          </a:p>
          <a:p>
            <a:r>
              <a:rPr lang="tr-TR" altLang="tr-TR" sz="1800"/>
              <a:t>Sağlık,</a:t>
            </a:r>
          </a:p>
          <a:p>
            <a:r>
              <a:rPr lang="tr-TR" altLang="tr-TR" sz="1800"/>
              <a:t>Diğer Endüstriyel uygulamalar</a:t>
            </a:r>
          </a:p>
          <a:p>
            <a:r>
              <a:rPr lang="tr-TR" altLang="tr-TR" sz="1800"/>
              <a:t>Bilgi Güvenliği, </a:t>
            </a:r>
          </a:p>
          <a:p>
            <a:endParaRPr lang="tr-TR" altLang="tr-TR" sz="1800"/>
          </a:p>
          <a:p>
            <a:endParaRPr lang="tr-TR" altLang="tr-TR" sz="1800"/>
          </a:p>
          <a:p>
            <a:endParaRPr lang="tr-TR" altLang="tr-TR" sz="1800"/>
          </a:p>
        </p:txBody>
      </p:sp>
      <p:pic>
        <p:nvPicPr>
          <p:cNvPr id="23555" name="Picture 10" descr="C:\Users\ayazici\Desktop\AkıllıSistBina.jpg">
            <a:extLst>
              <a:ext uri="{FF2B5EF4-FFF2-40B4-BE49-F238E27FC236}">
                <a16:creationId xmlns:a16="http://schemas.microsoft.com/office/drawing/2014/main" id="{CC73E2A0-56EC-3049-F77A-C905E112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1695450"/>
            <a:ext cx="20542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6 Metin kutusu">
            <a:extLst>
              <a:ext uri="{FF2B5EF4-FFF2-40B4-BE49-F238E27FC236}">
                <a16:creationId xmlns:a16="http://schemas.microsoft.com/office/drawing/2014/main" id="{795167F9-A41F-C81E-EB8A-D30A5D221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678363"/>
            <a:ext cx="2665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800" b="1"/>
              <a:t>ESOGÜ TİM</a:t>
            </a:r>
            <a:r>
              <a:rPr lang="tr-TR" altLang="tr-TR" sz="1800"/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800"/>
              <a:t>Teknoloji ve İnovasyon Merkezi</a:t>
            </a:r>
          </a:p>
        </p:txBody>
      </p:sp>
      <p:pic>
        <p:nvPicPr>
          <p:cNvPr id="23557" name="4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A24E4D96-9187-813C-24EF-3EDF3AAC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027988" y="0"/>
            <a:ext cx="11160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0" descr="Macintosh HD:Users:ettom_tsarac:Desktop:LOGO:yenilogo.pdf">
            <a:extLst>
              <a:ext uri="{FF2B5EF4-FFF2-40B4-BE49-F238E27FC236}">
                <a16:creationId xmlns:a16="http://schemas.microsoft.com/office/drawing/2014/main" id="{14928AC4-88D7-ED7C-4390-1C3FB311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13684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Başlık">
            <a:extLst>
              <a:ext uri="{FF2B5EF4-FFF2-40B4-BE49-F238E27FC236}">
                <a16:creationId xmlns:a16="http://schemas.microsoft.com/office/drawing/2014/main" id="{087E9A7F-7F0C-039D-E65B-74907E00D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561262" cy="1216025"/>
          </a:xfrm>
        </p:spPr>
        <p:txBody>
          <a:bodyPr/>
          <a:lstStyle/>
          <a:p>
            <a:r>
              <a:rPr lang="tr-TR" altLang="tr-TR" sz="3200" b="1"/>
              <a:t>Akıllı Sistemler Uygulama ve Araştırma Merkezi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A9F45EEE-75AA-3953-AB90-0E0C96083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062163"/>
            <a:ext cx="7416800" cy="4895850"/>
          </a:xfrm>
        </p:spPr>
        <p:txBody>
          <a:bodyPr/>
          <a:lstStyle/>
          <a:p>
            <a:pPr marL="469900" lvl="1" indent="-469900">
              <a:buFont typeface="Wingdings" pitchFamily="2" charset="2"/>
              <a:buNone/>
              <a:defRPr/>
            </a:pPr>
            <a:r>
              <a:rPr lang="tr-TR" altLang="tr-TR" sz="2000" b="1" dirty="0"/>
              <a:t>Merkez</a:t>
            </a:r>
            <a:r>
              <a:rPr lang="tr-TR" altLang="tr-TR" sz="2000" dirty="0"/>
              <a:t>: cisar.ogu.edu.tr</a:t>
            </a:r>
          </a:p>
          <a:p>
            <a:pPr marL="469900" lvl="1" indent="-46990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tr-TR" altLang="tr-TR" sz="2000" b="1" dirty="0">
                <a:ea typeface="+mn-ea"/>
                <a:cs typeface="+mn-cs"/>
              </a:rPr>
              <a:t>Mevcut Laboratuvarlar</a:t>
            </a:r>
            <a:r>
              <a:rPr lang="tr-TR" altLang="tr-TR" sz="2000" dirty="0">
                <a:ea typeface="+mn-ea"/>
                <a:cs typeface="+mn-cs"/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Intelligent Factory and Robotics Laboratory </a:t>
            </a:r>
            <a:r>
              <a:rPr lang="tr-TR" sz="1800" dirty="0"/>
              <a:t> (IFARLAB)</a:t>
            </a:r>
            <a:r>
              <a:rPr lang="tr-TR" sz="18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tr-TR" sz="1800" b="1" dirty="0">
                <a:solidFill>
                  <a:srgbClr val="FF0000"/>
                </a:solidFill>
              </a:rPr>
              <a:t>     (EU DIH)</a:t>
            </a:r>
            <a:r>
              <a:rPr lang="tr-TR" sz="1800" dirty="0"/>
              <a:t> </a:t>
            </a:r>
            <a:r>
              <a:rPr lang="tr-TR" sz="1800" b="1" dirty="0">
                <a:solidFill>
                  <a:srgbClr val="FF0000"/>
                </a:solidFill>
              </a:rPr>
              <a:t>(</a:t>
            </a:r>
            <a:r>
              <a:rPr lang="tr-TR" sz="1800" b="1" dirty="0">
                <a:solidFill>
                  <a:srgbClr val="FF0000"/>
                </a:solidFill>
                <a:hlinkClick r:id="rId3"/>
              </a:rPr>
              <a:t>https://ifarlab.ogu.edu.tr/</a:t>
            </a:r>
            <a:r>
              <a:rPr lang="tr-TR" sz="1800" b="1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Artificial Intelligence and Robotics Laboratory</a:t>
            </a:r>
            <a:r>
              <a:rPr lang="tr-TR" sz="1800" dirty="0"/>
              <a:t> (AIRLAB) (</a:t>
            </a:r>
            <a:r>
              <a:rPr lang="tr-TR" sz="1800" dirty="0">
                <a:hlinkClick r:id="rId4"/>
              </a:rPr>
              <a:t>https://ai-robotlab.ogu.edu.tr/</a:t>
            </a:r>
            <a:r>
              <a:rPr lang="tr-TR" sz="1800" dirty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1800" dirty="0"/>
              <a:t>Smart </a:t>
            </a:r>
            <a:r>
              <a:rPr lang="tr-TR" sz="1800" dirty="0" err="1"/>
              <a:t>Agriculture</a:t>
            </a:r>
            <a:r>
              <a:rPr lang="tr-TR" sz="1800" dirty="0"/>
              <a:t> </a:t>
            </a:r>
            <a:r>
              <a:rPr lang="tr-TR" sz="1800" dirty="0" err="1"/>
              <a:t>Laboratory</a:t>
            </a:r>
            <a:r>
              <a:rPr lang="tr-TR" sz="1800" dirty="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tr-TR" sz="1800" dirty="0"/>
              <a:t>     (</a:t>
            </a:r>
            <a:r>
              <a:rPr lang="tr-TR" sz="1800" dirty="0">
                <a:hlinkClick r:id="rId5"/>
              </a:rPr>
              <a:t>https://sal.ogu.edu.tr/</a:t>
            </a:r>
            <a:r>
              <a:rPr lang="tr-TR" sz="1800" dirty="0"/>
              <a:t>)</a:t>
            </a:r>
          </a:p>
          <a:p>
            <a:pPr>
              <a:defRPr/>
            </a:pPr>
            <a:r>
              <a:rPr lang="tr-TR" sz="1800" dirty="0"/>
              <a:t>Software </a:t>
            </a:r>
            <a:r>
              <a:rPr lang="tr-TR" sz="1800" dirty="0" err="1"/>
              <a:t>Reliability</a:t>
            </a:r>
            <a:r>
              <a:rPr lang="tr-TR" sz="1800" dirty="0"/>
              <a:t> </a:t>
            </a:r>
            <a:r>
              <a:rPr lang="tr-TR" sz="1800" dirty="0" err="1"/>
              <a:t>Laboratory</a:t>
            </a:r>
            <a:r>
              <a:rPr lang="tr-TR" sz="1800" dirty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1800" dirty="0"/>
              <a:t>      (</a:t>
            </a:r>
            <a:r>
              <a:rPr lang="tr-TR" sz="1800" dirty="0">
                <a:hlinkClick r:id="rId6"/>
              </a:rPr>
              <a:t>https://srlab.ogu.edu.tr/</a:t>
            </a:r>
            <a:r>
              <a:rPr lang="tr-TR" sz="1800" dirty="0"/>
              <a:t>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tr-TR" sz="1200" dirty="0">
              <a:solidFill>
                <a:srgbClr val="777777"/>
              </a:solidFill>
              <a:latin typeface="Open Sans" panose="020B0606030504020204" pitchFamily="34" charset="0"/>
            </a:endParaRPr>
          </a:p>
        </p:txBody>
      </p:sp>
      <p:pic>
        <p:nvPicPr>
          <p:cNvPr id="25603" name="4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1963657B-BAA0-FABF-6EBF-3127F81A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101013" y="-23813"/>
            <a:ext cx="10334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C:\Users\ayazici\Desktop\Ortam\ESOGU IFAR LAB_smallRes.jpg">
            <a:extLst>
              <a:ext uri="{FF2B5EF4-FFF2-40B4-BE49-F238E27FC236}">
                <a16:creationId xmlns:a16="http://schemas.microsoft.com/office/drawing/2014/main" id="{3DB0CE18-FE59-6B6E-FB8F-5DE849F0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3357563"/>
            <a:ext cx="152241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Öne çıkan görsel">
            <a:extLst>
              <a:ext uri="{FF2B5EF4-FFF2-40B4-BE49-F238E27FC236}">
                <a16:creationId xmlns:a16="http://schemas.microsoft.com/office/drawing/2014/main" id="{A51F4D07-2CE9-75ED-9F86-2F67BF5C5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579938"/>
            <a:ext cx="14589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 descr="Slayt">
            <a:extLst>
              <a:ext uri="{FF2B5EF4-FFF2-40B4-BE49-F238E27FC236}">
                <a16:creationId xmlns:a16="http://schemas.microsoft.com/office/drawing/2014/main" id="{8393AEAE-6765-AA30-EA56-C361A83B1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36004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0" descr="Macintosh HD:Users:ettom_tsarac:Desktop:LOGO:yenilogo.pdf">
            <a:extLst>
              <a:ext uri="{FF2B5EF4-FFF2-40B4-BE49-F238E27FC236}">
                <a16:creationId xmlns:a16="http://schemas.microsoft.com/office/drawing/2014/main" id="{7DA1B1F2-5A3B-EA0B-5B94-467DC6371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11525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8C23E-99BE-49CB-A876-47404D4EF897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574674" y="304800"/>
            <a:ext cx="8245798" cy="1216025"/>
          </a:xfrm>
        </p:spPr>
        <p:txBody>
          <a:bodyPr/>
          <a:lstStyle/>
          <a:p>
            <a:r>
              <a:rPr lang="tr-TR" sz="2600" b="1" dirty="0">
                <a:solidFill>
                  <a:schemeClr val="tx1"/>
                </a:solidFill>
              </a:rPr>
              <a:t>Akıllı Tekerlekli Sandalye</a:t>
            </a:r>
            <a:br>
              <a:rPr lang="tr-TR" sz="2600" b="1" dirty="0">
                <a:solidFill>
                  <a:schemeClr val="tx1"/>
                </a:solidFill>
              </a:rPr>
            </a:br>
            <a:r>
              <a:rPr lang="tr-TR" sz="2600" b="1" dirty="0">
                <a:solidFill>
                  <a:schemeClr val="tx1"/>
                </a:solidFill>
              </a:rPr>
              <a:t>(ATEKS), TÜBİTAK 1501 Projesi (2014)</a:t>
            </a:r>
            <a:endParaRPr lang="tr-TR" sz="26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85382" y="1798286"/>
            <a:ext cx="3842602" cy="4267200"/>
          </a:xfrm>
        </p:spPr>
        <p:txBody>
          <a:bodyPr/>
          <a:lstStyle/>
          <a:p>
            <a:pPr algn="just"/>
            <a:r>
              <a:rPr lang="tr-TR" sz="2000" b="1" dirty="0"/>
              <a:t>Kullanıcı Ara Birimi(KAB) </a:t>
            </a:r>
            <a:r>
              <a:rPr lang="tr-TR" sz="2000" b="1" dirty="0" err="1"/>
              <a:t>Arayüzleri</a:t>
            </a:r>
            <a:r>
              <a:rPr lang="tr-TR" sz="2000" b="1" dirty="0"/>
              <a:t>: </a:t>
            </a:r>
          </a:p>
          <a:p>
            <a:pPr algn="just"/>
            <a:r>
              <a:rPr lang="tr-TR" sz="2000" dirty="0">
                <a:cs typeface="Times New Roman" panose="02020603050405020304" pitchFamily="18" charset="0"/>
              </a:rPr>
              <a:t>Görsel ve Sesli Uyarı Üreten</a:t>
            </a:r>
          </a:p>
          <a:p>
            <a:pPr lvl="1" algn="just"/>
            <a:r>
              <a:rPr lang="tr-TR" sz="1600" dirty="0">
                <a:cs typeface="Times New Roman" panose="02020603050405020304" pitchFamily="18" charset="0"/>
              </a:rPr>
              <a:t>Etrafındaki engellere olan mesafeye bağlı olarak; </a:t>
            </a:r>
          </a:p>
          <a:p>
            <a:pPr algn="just"/>
            <a:r>
              <a:rPr lang="tr-TR" sz="2000" dirty="0" err="1">
                <a:cs typeface="Times New Roman" panose="02020603050405020304" pitchFamily="18" charset="0"/>
              </a:rPr>
              <a:t>Navigasyon</a:t>
            </a:r>
            <a:r>
              <a:rPr lang="tr-TR" sz="2000" dirty="0">
                <a:cs typeface="Times New Roman" panose="02020603050405020304" pitchFamily="18" charset="0"/>
              </a:rPr>
              <a:t> Özelliği</a:t>
            </a:r>
          </a:p>
          <a:p>
            <a:pPr lvl="1" algn="just"/>
            <a:r>
              <a:rPr lang="tr-TR" sz="1600" dirty="0">
                <a:cs typeface="Times New Roman" panose="02020603050405020304" pitchFamily="18" charset="0"/>
              </a:rPr>
              <a:t>Bina kat krokilerinin yüklenebilen</a:t>
            </a:r>
          </a:p>
          <a:p>
            <a:pPr lvl="1" algn="just"/>
            <a:r>
              <a:rPr lang="tr-TR" sz="1600" dirty="0">
                <a:cs typeface="Times New Roman" panose="02020603050405020304" pitchFamily="18" charset="0"/>
              </a:rPr>
              <a:t>Yol bulma algoritmaları çalışmakta,</a:t>
            </a:r>
          </a:p>
          <a:p>
            <a:pPr marL="471487" lvl="1" indent="0" algn="just">
              <a:buNone/>
            </a:pPr>
            <a:endParaRPr lang="tr-TR" sz="1600" dirty="0">
              <a:cs typeface="Times New Roman" panose="02020603050405020304" pitchFamily="18" charset="0"/>
            </a:endParaRPr>
          </a:p>
          <a:p>
            <a:pPr algn="just"/>
            <a:endParaRPr lang="tr-TR" sz="2000" dirty="0"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7222" y="2090250"/>
            <a:ext cx="1944216" cy="1344001"/>
          </a:xfrm>
          <a:prstGeom prst="rect">
            <a:avLst/>
          </a:prstGeom>
        </p:spPr>
      </p:pic>
      <p:pic>
        <p:nvPicPr>
          <p:cNvPr id="8" name="Picture 2" descr="C:\Users\Mustafa\Desktop\INISTA_Kinect_Rev\platfor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98286"/>
            <a:ext cx="1872208" cy="2493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Resim 9" descr="C:\Users\userr\AppData\Local\Microsoft\Windows\INetCache\Content.Word\Screenshot_2013-12-19-08-58-0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98" y="3762373"/>
            <a:ext cx="2160240" cy="2081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01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22075C-91A7-7917-FCFF-6674A18D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SMARTEN-H2020-ECSEL-2020-1-IA-two-stage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2F17A39-F8AA-0ED4-9365-FA99A68DE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1" y="1772816"/>
            <a:ext cx="5256584" cy="419668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C2B7439-4DD7-394E-AD70-F125F9B06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601949"/>
            <a:ext cx="3736706" cy="460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7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FEB992-BDE8-0E65-85A6-26B146C3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SMARTEN-H2020-ECSEL-2020-1-IA-two-stage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A45CBDF-565D-F053-C645-A9F3759BE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772816"/>
            <a:ext cx="4464496" cy="374441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FB101CA-D779-76BA-D7E5-47E27F162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5900"/>
            <a:ext cx="4826000" cy="64262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37B3DA4-CC1B-B728-B374-3BE556A0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0" y="5549362"/>
            <a:ext cx="4501790" cy="128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1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FBCA73-6B55-FD61-635A-F14A0FEC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TEYDEB Sanayi Yenilik Ağ Mekanizması (SAYEM)</a:t>
            </a:r>
          </a:p>
        </p:txBody>
      </p:sp>
      <p:pic>
        <p:nvPicPr>
          <p:cNvPr id="4" name="Google Shape;631;p72">
            <a:extLst>
              <a:ext uri="{FF2B5EF4-FFF2-40B4-BE49-F238E27FC236}">
                <a16:creationId xmlns:a16="http://schemas.microsoft.com/office/drawing/2014/main" id="{803DC7EF-2B60-42B8-628D-5ACCEA1044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479" y="1988840"/>
            <a:ext cx="8524056" cy="3904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62" name="Picture 2" descr="ESOGU Logo">
            <a:extLst>
              <a:ext uri="{FF2B5EF4-FFF2-40B4-BE49-F238E27FC236}">
                <a16:creationId xmlns:a16="http://schemas.microsoft.com/office/drawing/2014/main" id="{A21E2D1B-C755-7EB7-78DA-792886D6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65650"/>
            <a:ext cx="742043" cy="7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31006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8AFDD214A2F48B39F31903F3A32A3" ma:contentTypeVersion="12" ma:contentTypeDescription="Create a new document." ma:contentTypeScope="" ma:versionID="8ea7da9653796c337c464298b1a1976e">
  <xsd:schema xmlns:xsd="http://www.w3.org/2001/XMLSchema" xmlns:xs="http://www.w3.org/2001/XMLSchema" xmlns:p="http://schemas.microsoft.com/office/2006/metadata/properties" xmlns:ns2="51d091b4-ce07-409b-9a7b-43fb1dcf0a70" xmlns:ns3="a581b281-a02f-4e11-81d5-63cc481c4945" targetNamespace="http://schemas.microsoft.com/office/2006/metadata/properties" ma:root="true" ma:fieldsID="6a49b75b46b3da087512c41d4580d86f" ns2:_="" ns3:_="">
    <xsd:import namespace="51d091b4-ce07-409b-9a7b-43fb1dcf0a70"/>
    <xsd:import namespace="a581b281-a02f-4e11-81d5-63cc481c4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91b4-ce07-409b-9a7b-43fb1dcf0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a462d5-bc55-4024-abb3-a02e193e7d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1b281-a02f-4e11-81d5-63cc481c494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e39653b-bc5e-4330-9be6-7c6b104367ee}" ma:internalName="TaxCatchAll" ma:showField="CatchAllData" ma:web="a581b281-a02f-4e11-81d5-63cc481c4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81b281-a02f-4e11-81d5-63cc481c4945" xsi:nil="true"/>
    <lcf76f155ced4ddcb4097134ff3c332f xmlns="51d091b4-ce07-409b-9a7b-43fb1dcf0a7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A2645D-68C6-4B18-B63C-20280AEF1DB6}"/>
</file>

<file path=customXml/itemProps2.xml><?xml version="1.0" encoding="utf-8"?>
<ds:datastoreItem xmlns:ds="http://schemas.openxmlformats.org/officeDocument/2006/customXml" ds:itemID="{65B5FBFD-3C74-46B3-8386-A8AB5CCF25B7}"/>
</file>

<file path=customXml/itemProps3.xml><?xml version="1.0" encoding="utf-8"?>
<ds:datastoreItem xmlns:ds="http://schemas.openxmlformats.org/officeDocument/2006/customXml" ds:itemID="{AA28BFA9-ACB8-4439-AC6C-FDCF8B502FDE}"/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6606</TotalTime>
  <Words>542</Words>
  <Application>Microsoft Macintosh PowerPoint</Application>
  <PresentationFormat>Ekran Gösterisi (4:3)</PresentationFormat>
  <Paragraphs>91</Paragraphs>
  <Slides>14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Open Sans</vt:lpstr>
      <vt:lpstr>Verdana</vt:lpstr>
      <vt:lpstr>Wingdings</vt:lpstr>
      <vt:lpstr>Profile</vt:lpstr>
      <vt:lpstr>PowerPoint Sunusu</vt:lpstr>
      <vt:lpstr>İçindekiler</vt:lpstr>
      <vt:lpstr>Akıllı Sistemler Uygulama ve Araştırma Merkezi Amaçlar</vt:lpstr>
      <vt:lpstr>Akıllı Sistemler Uygulama ve Araştırma Merkezi</vt:lpstr>
      <vt:lpstr>Akıllı Sistemler Uygulama ve Araştırma Merkezi</vt:lpstr>
      <vt:lpstr>Akıllı Tekerlekli Sandalye (ATEKS), TÜBİTAK 1501 Projesi (2014)</vt:lpstr>
      <vt:lpstr>SMARTEN-H2020-ECSEL-2020-1-IA-two-stage</vt:lpstr>
      <vt:lpstr>SMARTEN-H2020-ECSEL-2020-1-IA-two-stage</vt:lpstr>
      <vt:lpstr>TEYDEB Sanayi Yenilik Ağ Mekanizması (SAYEM)</vt:lpstr>
      <vt:lpstr>TÜBİTAK 1509 Uluslararası Sanayi Ar-Ge Projeleri Destekleme Programı</vt:lpstr>
      <vt:lpstr>PowerPoint Sunusu</vt:lpstr>
      <vt:lpstr>Fizik Tedavi Labaratuvarı </vt:lpstr>
      <vt:lpstr>Yaşlı Bireylerde Sanal Gerçeklik Deneyimleme Tasarım Modeli </vt:lpstr>
      <vt:lpstr>PowerPoint Sunusu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Kamera Yardımı ile Gezgin Robotun Çizgi Takibi Uygulaması</dc:title>
  <dc:creator>ogurob</dc:creator>
  <cp:lastModifiedBy>Kemal Özkan</cp:lastModifiedBy>
  <cp:revision>521</cp:revision>
  <cp:lastPrinted>2021-08-21T07:17:22Z</cp:lastPrinted>
  <dcterms:created xsi:type="dcterms:W3CDTF">2004-07-08T20:54:18Z</dcterms:created>
  <dcterms:modified xsi:type="dcterms:W3CDTF">2025-01-29T13:57:01Z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0x010100BD58AFDD214A2F48B39F31903F3A32A3</vt:lpwstr>
  </property>
</Properties>
</file>