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327" r:id="rId3"/>
    <p:sldId id="271" r:id="rId4"/>
    <p:sldId id="308" r:id="rId5"/>
    <p:sldId id="311" r:id="rId6"/>
    <p:sldId id="309" r:id="rId7"/>
    <p:sldId id="310" r:id="rId8"/>
    <p:sldId id="312" r:id="rId9"/>
    <p:sldId id="262" r:id="rId10"/>
    <p:sldId id="303" r:id="rId11"/>
    <p:sldId id="304" r:id="rId12"/>
    <p:sldId id="264" r:id="rId13"/>
    <p:sldId id="307" r:id="rId14"/>
    <p:sldId id="265" r:id="rId15"/>
    <p:sldId id="300" r:id="rId16"/>
    <p:sldId id="337" r:id="rId17"/>
    <p:sldId id="332" r:id="rId18"/>
    <p:sldId id="333" r:id="rId19"/>
    <p:sldId id="335" r:id="rId20"/>
    <p:sldId id="336" r:id="rId21"/>
    <p:sldId id="331" r:id="rId2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 Deuı KIM" initials="JDK" lastIdx="2" clrIdx="0">
    <p:extLst>
      <p:ext uri="{19B8F6BF-5375-455C-9EA6-DF929625EA0E}">
        <p15:presenceInfo xmlns:p15="http://schemas.microsoft.com/office/powerpoint/2012/main" userId="S::jandeuikim@anadolu.edu.tr::be8a47e7-773c-4b6b-b910-62d092e3af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DDD"/>
    <a:srgbClr val="EBFFFB"/>
    <a:srgbClr val="FFFFFF"/>
    <a:srgbClr val="AB25A5"/>
    <a:srgbClr val="FFFFAF"/>
    <a:srgbClr val="FFFF97"/>
    <a:srgbClr val="FFFFB3"/>
    <a:srgbClr val="FCFAD0"/>
    <a:srgbClr val="FFF4EB"/>
    <a:srgbClr val="FFF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66" autoAdjust="0"/>
    <p:restoredTop sz="87922" autoAdjust="0"/>
  </p:normalViewPr>
  <p:slideViewPr>
    <p:cSldViewPr snapToGrid="0">
      <p:cViewPr varScale="1">
        <p:scale>
          <a:sx n="77" d="100"/>
          <a:sy n="77" d="100"/>
        </p:scale>
        <p:origin x="74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AA3573-4695-498B-A852-D6395037A638}" type="datetimeFigureOut">
              <a:rPr lang="en-US" smtClean="0"/>
              <a:t>12/27/2023</a:t>
            </a:fld>
            <a:endParaRPr lang="en-US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F5AFE-E420-4CAD-BB89-B8441D641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33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F5AFE-E420-4CAD-BB89-B8441D6416F4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117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DF5AFE-E420-4CAD-BB89-B8441D6416F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46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DF5AFE-E420-4CAD-BB89-B8441D6416F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99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DF5AFE-E420-4CAD-BB89-B8441D6416F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3260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DF5AFE-E420-4CAD-BB89-B8441D6416F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37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F5AFE-E420-4CAD-BB89-B8441D6416F4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117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F5AFE-E420-4CAD-BB89-B8441D6416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815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  <a:p>
            <a:r>
              <a:rPr lang="tr-TR" baseline="0" dirty="0"/>
              <a:t>Mekanın hangi kısımları dikkat çekiyor, bir reklam konulacaksa </a:t>
            </a:r>
            <a:r>
              <a:rPr lang="tr-TR" baseline="0" dirty="0" err="1"/>
              <a:t>neey</a:t>
            </a:r>
            <a:r>
              <a:rPr lang="tr-TR" baseline="0" dirty="0"/>
              <a:t> konmalı ya da bir uyarı yazısı nerede olmalı, bir süpermarkette en çok dikkat çeken raf hangisi </a:t>
            </a:r>
            <a:r>
              <a:rPr lang="tr-TR" baseline="0" dirty="0" err="1"/>
              <a:t>vb</a:t>
            </a:r>
            <a:r>
              <a:rPr lang="tr-TR" baseline="0" dirty="0"/>
              <a:t>… Göz bebeklerinin büyümesi ve küçülmesine bağlı olarak </a:t>
            </a:r>
            <a:r>
              <a:rPr lang="tr-TR" baseline="0" dirty="0" err="1"/>
              <a:t>ilgilenim</a:t>
            </a:r>
            <a:r>
              <a:rPr lang="tr-TR" baseline="0" dirty="0"/>
              <a:t> düzeyi ve dikkat </a:t>
            </a:r>
            <a:r>
              <a:rPr lang="tr-TR" baseline="0" dirty="0" err="1"/>
              <a:t>çekiclik</a:t>
            </a:r>
            <a:r>
              <a:rPr lang="tr-TR" baseline="0" dirty="0"/>
              <a:t> analizleri </a:t>
            </a:r>
          </a:p>
          <a:p>
            <a:endParaRPr lang="tr-TR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Tüketici Kullanım Tecrübesi hangi sırayı izliyor (birey örneğin bir arabaya bindiğinde hangi kısımları </a:t>
            </a:r>
            <a:r>
              <a:rPr lang="tr-TR" dirty="0" err="1"/>
              <a:t>hanga</a:t>
            </a:r>
            <a:r>
              <a:rPr lang="tr-TR" dirty="0"/>
              <a:t> sırayla odaklanıyor</a:t>
            </a:r>
          </a:p>
          <a:p>
            <a:endParaRPr lang="tr-TR" baseline="0" dirty="0"/>
          </a:p>
          <a:p>
            <a:endParaRPr lang="tr-TR" baseline="0" dirty="0"/>
          </a:p>
          <a:p>
            <a:r>
              <a:rPr lang="tr-TR" baseline="0" dirty="0"/>
              <a:t>Endüstriyel tasarım birey bir ürünü eline aldığında hangi </a:t>
            </a:r>
            <a:r>
              <a:rPr lang="tr-TR" baseline="0" dirty="0" err="1"/>
              <a:t>sıralamda</a:t>
            </a:r>
            <a:r>
              <a:rPr lang="tr-TR" baseline="0" dirty="0"/>
              <a:t> ürüne bakıyor, ürün </a:t>
            </a:r>
            <a:r>
              <a:rPr lang="tr-TR" baseline="0" dirty="0" err="1"/>
              <a:t>kullanıımını</a:t>
            </a:r>
            <a:r>
              <a:rPr lang="tr-TR" baseline="0" dirty="0"/>
              <a:t> çözmek için hangi noktalara odaklanıyor…</a:t>
            </a:r>
          </a:p>
          <a:p>
            <a:endParaRPr lang="tr-TR" baseline="0" dirty="0"/>
          </a:p>
          <a:p>
            <a:r>
              <a:rPr lang="tr-TR" baseline="0" dirty="0"/>
              <a:t>Web sitesi tasarımları da var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F5AFE-E420-4CAD-BB89-B8441D6416F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34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F5AFE-E420-4CAD-BB89-B8441D6416F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585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F5AFE-E420-4CAD-BB89-B8441D6416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36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F5AFE-E420-4CAD-BB89-B8441D6416F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534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DF5AFE-E420-4CAD-BB89-B8441D6416F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33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F5AFE-E420-4CAD-BB89-B8441D6416F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59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F5AFE-E420-4CAD-BB89-B8441D6416F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473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BD5E-567B-4621-98AD-8C99A98E5B21}" type="datetimeFigureOut">
              <a:rPr lang="tr-TR" smtClean="0"/>
              <a:t>27.12.2023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A97A9-DC1E-4423-8429-4C524772E8E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1661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BD5E-567B-4621-98AD-8C99A98E5B21}" type="datetimeFigureOut">
              <a:rPr lang="tr-TR" smtClean="0"/>
              <a:t>27.12.2023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A97A9-DC1E-4423-8429-4C524772E8E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9356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BD5E-567B-4621-98AD-8C99A98E5B21}" type="datetimeFigureOut">
              <a:rPr lang="tr-TR" smtClean="0"/>
              <a:t>27.12.2023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A97A9-DC1E-4423-8429-4C524772E8E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0343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BD5E-567B-4621-98AD-8C99A98E5B2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A97A9-DC1E-4423-8429-4C524772E8ED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449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BD5E-567B-4621-98AD-8C99A98E5B2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A97A9-DC1E-4423-8429-4C524772E8ED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191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BD5E-567B-4621-98AD-8C99A98E5B2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A97A9-DC1E-4423-8429-4C524772E8ED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051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BD5E-567B-4621-98AD-8C99A98E5B2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A97A9-DC1E-4423-8429-4C524772E8ED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632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BD5E-567B-4621-98AD-8C99A98E5B2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A97A9-DC1E-4423-8429-4C524772E8ED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022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BD5E-567B-4621-98AD-8C99A98E5B2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A97A9-DC1E-4423-8429-4C524772E8ED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578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BD5E-567B-4621-98AD-8C99A98E5B2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A97A9-DC1E-4423-8429-4C524772E8ED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2290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BD5E-567B-4621-98AD-8C99A98E5B2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A97A9-DC1E-4423-8429-4C524772E8ED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654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BD5E-567B-4621-98AD-8C99A98E5B21}" type="datetimeFigureOut">
              <a:rPr lang="tr-TR" smtClean="0"/>
              <a:t>27.12.2023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A97A9-DC1E-4423-8429-4C524772E8E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4174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BD5E-567B-4621-98AD-8C99A98E5B2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A97A9-DC1E-4423-8429-4C524772E8ED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654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BD5E-567B-4621-98AD-8C99A98E5B2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A97A9-DC1E-4423-8429-4C524772E8ED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613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BD5E-567B-4621-98AD-8C99A98E5B2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A97A9-DC1E-4423-8429-4C524772E8ED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498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BD5E-567B-4621-98AD-8C99A98E5B21}" type="datetimeFigureOut">
              <a:rPr lang="tr-TR" smtClean="0"/>
              <a:t>27.12.2023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A97A9-DC1E-4423-8429-4C524772E8E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1049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BD5E-567B-4621-98AD-8C99A98E5B21}" type="datetimeFigureOut">
              <a:rPr lang="tr-TR" smtClean="0"/>
              <a:t>27.12.2023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A97A9-DC1E-4423-8429-4C524772E8E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303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BD5E-567B-4621-98AD-8C99A98E5B21}" type="datetimeFigureOut">
              <a:rPr lang="tr-TR" smtClean="0"/>
              <a:t>27.12.2023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A97A9-DC1E-4423-8429-4C524772E8E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8744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BD5E-567B-4621-98AD-8C99A98E5B21}" type="datetimeFigureOut">
              <a:rPr lang="tr-TR" smtClean="0"/>
              <a:t>27.12.2023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A97A9-DC1E-4423-8429-4C524772E8E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4017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BD5E-567B-4621-98AD-8C99A98E5B21}" type="datetimeFigureOut">
              <a:rPr lang="tr-TR" smtClean="0"/>
              <a:t>27.12.2023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A97A9-DC1E-4423-8429-4C524772E8E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1069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BD5E-567B-4621-98AD-8C99A98E5B21}" type="datetimeFigureOut">
              <a:rPr lang="tr-TR" smtClean="0"/>
              <a:t>27.12.2023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A97A9-DC1E-4423-8429-4C524772E8E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39648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BD5E-567B-4621-98AD-8C99A98E5B21}" type="datetimeFigureOut">
              <a:rPr lang="tr-TR" smtClean="0"/>
              <a:t>27.12.2023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A97A9-DC1E-4423-8429-4C524772E8E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5549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EBD5E-567B-4621-98AD-8C99A98E5B21}" type="datetimeFigureOut">
              <a:rPr lang="tr-TR" smtClean="0"/>
              <a:t>27.12.2023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A97A9-DC1E-4423-8429-4C524772E8E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297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EBD5E-567B-4621-98AD-8C99A98E5B2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27.12.2023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A97A9-DC1E-4423-8429-4C524772E8ED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523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microsoft.com/office/2007/relationships/hdphoto" Target="../media/hdphoto1.wdp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reeform 34">
            <a:extLst>
              <a:ext uri="{FF2B5EF4-FFF2-40B4-BE49-F238E27FC236}">
                <a16:creationId xmlns="" xmlns:a16="http://schemas.microsoft.com/office/drawing/2014/main" id="{1453C4A9-C0F7-4891-A7CA-C230D2F224D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 flipV="1">
            <a:off x="7716860" y="4682362"/>
            <a:ext cx="4475140" cy="2174680"/>
          </a:xfrm>
          <a:custGeom>
            <a:avLst/>
            <a:gdLst>
              <a:gd name="connsiteX0" fmla="*/ 3468199 w 4475140"/>
              <a:gd name="connsiteY0" fmla="*/ 2174680 h 2174680"/>
              <a:gd name="connsiteX1" fmla="*/ 0 w 4475140"/>
              <a:gd name="connsiteY1" fmla="*/ 2174680 h 2174680"/>
              <a:gd name="connsiteX2" fmla="*/ 0 w 4475140"/>
              <a:gd name="connsiteY2" fmla="*/ 0 h 2174680"/>
              <a:gd name="connsiteX3" fmla="*/ 1074821 w 4475140"/>
              <a:gd name="connsiteY3" fmla="*/ 0 h 2174680"/>
              <a:gd name="connsiteX4" fmla="*/ 1074821 w 4475140"/>
              <a:gd name="connsiteY4" fmla="*/ 478 h 2174680"/>
              <a:gd name="connsiteX5" fmla="*/ 4475140 w 4475140"/>
              <a:gd name="connsiteY5" fmla="*/ 478 h 217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74680">
                <a:moveTo>
                  <a:pt x="3468199" y="2174680"/>
                </a:moveTo>
                <a:lnTo>
                  <a:pt x="0" y="2174680"/>
                </a:lnTo>
                <a:lnTo>
                  <a:pt x="0" y="0"/>
                </a:lnTo>
                <a:lnTo>
                  <a:pt x="1074821" y="0"/>
                </a:lnTo>
                <a:lnTo>
                  <a:pt x="1074821" y="478"/>
                </a:lnTo>
                <a:lnTo>
                  <a:pt x="4475140" y="478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9EBAFF5-BD4C-430D-8BE7-4D537CEB733B}"/>
              </a:ext>
            </a:extLst>
          </p:cNvPr>
          <p:cNvSpPr/>
          <p:nvPr/>
        </p:nvSpPr>
        <p:spPr>
          <a:xfrm>
            <a:off x="0" y="-3478"/>
            <a:ext cx="12192000" cy="6864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 descr="A picture containing sitting, table, man, blue&#10;&#10;Description automatically generated">
            <a:extLst>
              <a:ext uri="{FF2B5EF4-FFF2-40B4-BE49-F238E27FC236}">
                <a16:creationId xmlns="" xmlns:a16="http://schemas.microsoft.com/office/drawing/2014/main" id="{F929CADA-7E67-4A2F-8254-3E21EFA76F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7" r="1" b="40522"/>
          <a:stretch/>
        </p:blipFill>
        <p:spPr>
          <a:xfrm>
            <a:off x="3649318" y="10"/>
            <a:ext cx="8542682" cy="2130463"/>
          </a:xfrm>
          <a:custGeom>
            <a:avLst/>
            <a:gdLst>
              <a:gd name="connsiteX0" fmla="*/ 986689 w 8542682"/>
              <a:gd name="connsiteY0" fmla="*/ 0 h 2130473"/>
              <a:gd name="connsiteX1" fmla="*/ 8542682 w 8542682"/>
              <a:gd name="connsiteY1" fmla="*/ 0 h 2130473"/>
              <a:gd name="connsiteX2" fmla="*/ 8542682 w 8542682"/>
              <a:gd name="connsiteY2" fmla="*/ 2130473 h 2130473"/>
              <a:gd name="connsiteX3" fmla="*/ 0 w 8542682"/>
              <a:gd name="connsiteY3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13" name="Picture 12" descr="A picture containing light&#10;&#10;Description automatically generated">
            <a:extLst>
              <a:ext uri="{FF2B5EF4-FFF2-40B4-BE49-F238E27FC236}">
                <a16:creationId xmlns="" xmlns:a16="http://schemas.microsoft.com/office/drawing/2014/main" id="{9110EA8B-A024-4E3A-87CA-A0FC709C99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1" b="1"/>
          <a:stretch/>
        </p:blipFill>
        <p:spPr>
          <a:xfrm>
            <a:off x="20" y="-6956"/>
            <a:ext cx="4475120" cy="2130473"/>
          </a:xfrm>
          <a:custGeom>
            <a:avLst/>
            <a:gdLst>
              <a:gd name="connsiteX0" fmla="*/ 0 w 4475140"/>
              <a:gd name="connsiteY0" fmla="*/ 0 h 2130473"/>
              <a:gd name="connsiteX1" fmla="*/ 1074821 w 4475140"/>
              <a:gd name="connsiteY1" fmla="*/ 0 h 2130473"/>
              <a:gd name="connsiteX2" fmla="*/ 1074821 w 4475140"/>
              <a:gd name="connsiteY2" fmla="*/ 239 h 2130473"/>
              <a:gd name="connsiteX3" fmla="*/ 4475140 w 4475140"/>
              <a:gd name="connsiteY3" fmla="*/ 239 h 2130473"/>
              <a:gd name="connsiteX4" fmla="*/ 3488563 w 4475140"/>
              <a:gd name="connsiteY4" fmla="*/ 2130473 h 2130473"/>
              <a:gd name="connsiteX5" fmla="*/ 0 w 4475140"/>
              <a:gd name="connsiteY5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5" name="Picture 4" descr="A picture containing star&#10;&#10;Description automatically generated">
            <a:extLst>
              <a:ext uri="{FF2B5EF4-FFF2-40B4-BE49-F238E27FC236}">
                <a16:creationId xmlns="" xmlns:a16="http://schemas.microsoft.com/office/drawing/2014/main" id="{53958F1D-C36F-492F-A733-2C1D43EA57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4" r="-2" b="27169"/>
          <a:stretch/>
        </p:blipFill>
        <p:spPr>
          <a:xfrm>
            <a:off x="3628644" y="4675406"/>
            <a:ext cx="8563356" cy="2175160"/>
          </a:xfrm>
          <a:custGeom>
            <a:avLst/>
            <a:gdLst>
              <a:gd name="connsiteX0" fmla="*/ 986689 w 8542682"/>
              <a:gd name="connsiteY0" fmla="*/ 0 h 2130473"/>
              <a:gd name="connsiteX1" fmla="*/ 8542682 w 8542682"/>
              <a:gd name="connsiteY1" fmla="*/ 0 h 2130473"/>
              <a:gd name="connsiteX2" fmla="*/ 8542682 w 8542682"/>
              <a:gd name="connsiteY2" fmla="*/ 2130473 h 2130473"/>
              <a:gd name="connsiteX3" fmla="*/ 0 w 8542682"/>
              <a:gd name="connsiteY3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1026" name="Picture 2" descr="H:\bildam\web_yata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398" y="1065240"/>
            <a:ext cx="5548043" cy="470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nasayfa - Teknoloji Transfer Ofisi Uygulama ve Araştırma Merkezi 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" y="5108998"/>
            <a:ext cx="1485900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23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ore filled with lots of counter space&#10;&#10;Description automatically generated">
            <a:extLst>
              <a:ext uri="{FF2B5EF4-FFF2-40B4-BE49-F238E27FC236}">
                <a16:creationId xmlns:a16="http://schemas.microsoft.com/office/drawing/2014/main" xmlns="" id="{4F6FEFF4-0F68-4871-A9FD-EF8D5F9E0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F1A2AC3-E03D-45B8-8B20-B65F678EDB0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8000">
                <a:schemeClr val="tx1">
                  <a:alpha val="35000"/>
                </a:schemeClr>
              </a:gs>
              <a:gs pos="12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Başlık 1">
            <a:extLst>
              <a:ext uri="{FF2B5EF4-FFF2-40B4-BE49-F238E27FC236}">
                <a16:creationId xmlns:a16="http://schemas.microsoft.com/office/drawing/2014/main" xmlns="" id="{E788A7DD-3171-4043-B9FE-92ED26F95E91}"/>
              </a:ext>
            </a:extLst>
          </p:cNvPr>
          <p:cNvSpPr txBox="1">
            <a:spLocks/>
          </p:cNvSpPr>
          <p:nvPr/>
        </p:nvSpPr>
        <p:spPr>
          <a:xfrm>
            <a:off x="838200" y="276894"/>
            <a:ext cx="101827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latin typeface="Verdana Pro Cond Black" panose="020B0A06030504040204" pitchFamily="34" charset="0"/>
              </a:rPr>
              <a:t>Mekan</a:t>
            </a:r>
            <a:r>
              <a:rPr lang="en-US" dirty="0">
                <a:latin typeface="Verdana Pro Cond Black" panose="020B0A06030504040204" pitchFamily="34" charset="0"/>
              </a:rPr>
              <a:t> </a:t>
            </a:r>
            <a:r>
              <a:rPr lang="tr-TR" dirty="0">
                <a:latin typeface="Verdana Pro Cond Black" panose="020B0A06030504040204" pitchFamily="34" charset="0"/>
              </a:rPr>
              <a:t>Analizleri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 Pro Cond Black" panose="020B0A0603050404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B0C7A90B-7603-47EF-8C78-91FA60C80F2C}"/>
              </a:ext>
            </a:extLst>
          </p:cNvPr>
          <p:cNvSpPr/>
          <p:nvPr/>
        </p:nvSpPr>
        <p:spPr>
          <a:xfrm>
            <a:off x="4810513" y="4121989"/>
            <a:ext cx="1624263" cy="1624263"/>
          </a:xfrm>
          <a:prstGeom prst="ellipse">
            <a:avLst/>
          </a:prstGeom>
          <a:solidFill>
            <a:schemeClr val="tx1">
              <a:alpha val="47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heatmap eye tracker building interior ile ilgili görsel sonucu&quot;">
            <a:extLst>
              <a:ext uri="{FF2B5EF4-FFF2-40B4-BE49-F238E27FC236}">
                <a16:creationId xmlns:a16="http://schemas.microsoft.com/office/drawing/2014/main" xmlns="" id="{9CB1FC0E-4318-41EC-BE32-00FA67AAC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4" y="570091"/>
            <a:ext cx="12192000" cy="573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:\bildam\web_yata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063" y="-152921"/>
            <a:ext cx="1420047" cy="123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53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01098" y="1396289"/>
            <a:ext cx="5277333" cy="1325563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rgbClr val="EBFF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Termal Kamera</a:t>
            </a:r>
            <a:endParaRPr lang="en-US" b="1" dirty="0">
              <a:solidFill>
                <a:srgbClr val="EBFFF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432691CC-4AB8-48AF-B822-EBF7F4E9E6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91407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 up of electronics&#10;&#10;Description automatically generated">
            <a:extLst>
              <a:ext uri="{FF2B5EF4-FFF2-40B4-BE49-F238E27FC236}">
                <a16:creationId xmlns:a16="http://schemas.microsoft.com/office/drawing/2014/main" xmlns="" id="{A308AB22-0EA2-450D-A4DE-1B0FFA3D06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00" r="1" b="12131"/>
          <a:stretch/>
        </p:blipFill>
        <p:spPr>
          <a:xfrm>
            <a:off x="6355999" y="1"/>
            <a:ext cx="4151376" cy="2349401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05542" y="2871982"/>
            <a:ext cx="6208715" cy="2382924"/>
          </a:xfrm>
        </p:spPr>
        <p:txBody>
          <a:bodyPr anchor="t">
            <a:normAutofit/>
          </a:bodyPr>
          <a:lstStyle/>
          <a:p>
            <a:r>
              <a:rPr lang="tr-TR" sz="2400" b="1" dirty="0">
                <a:solidFill>
                  <a:srgbClr val="EBFF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Duygu Tanımlama</a:t>
            </a:r>
          </a:p>
          <a:p>
            <a:r>
              <a:rPr lang="tr-TR" sz="2400" b="1" dirty="0">
                <a:solidFill>
                  <a:srgbClr val="EBFF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Uzun Dönemli Fiziksel Şiddet Tespitleri</a:t>
            </a:r>
          </a:p>
          <a:p>
            <a:r>
              <a:rPr lang="tr-TR" sz="2400" b="1" dirty="0">
                <a:solidFill>
                  <a:srgbClr val="EBFF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Tümör Tespitleri</a:t>
            </a:r>
          </a:p>
          <a:p>
            <a:r>
              <a:rPr lang="tr-TR" sz="2400" b="1" dirty="0">
                <a:solidFill>
                  <a:srgbClr val="EBFF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Malzeme Mühendisliği</a:t>
            </a:r>
          </a:p>
          <a:p>
            <a:r>
              <a:rPr lang="tr-TR" sz="2400" b="1" dirty="0">
                <a:solidFill>
                  <a:srgbClr val="EBFF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Salgın Hastalıkların Önleyici Tespiti</a:t>
            </a:r>
          </a:p>
          <a:p>
            <a:pPr marL="0" indent="0">
              <a:buNone/>
            </a:pPr>
            <a:endParaRPr lang="en-US" sz="2400" b="1" dirty="0">
              <a:solidFill>
                <a:srgbClr val="EBFFF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D6A8E1B4-B839-4C58-B08A-F0B0945808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25130" y="2909477"/>
            <a:ext cx="4966870" cy="3948522"/>
          </a:xfrm>
          <a:custGeom>
            <a:avLst/>
            <a:gdLst>
              <a:gd name="connsiteX0" fmla="*/ 2748962 w 4966870"/>
              <a:gd name="connsiteY0" fmla="*/ 0 h 3948522"/>
              <a:gd name="connsiteX1" fmla="*/ 4870195 w 4966870"/>
              <a:gd name="connsiteY1" fmla="*/ 1000367 h 3948522"/>
              <a:gd name="connsiteX2" fmla="*/ 4966870 w 4966870"/>
              <a:gd name="connsiteY2" fmla="*/ 1129649 h 3948522"/>
              <a:gd name="connsiteX3" fmla="*/ 4966870 w 4966870"/>
              <a:gd name="connsiteY3" fmla="*/ 3948522 h 3948522"/>
              <a:gd name="connsiteX4" fmla="*/ 278430 w 4966870"/>
              <a:gd name="connsiteY4" fmla="*/ 3948522 h 3948522"/>
              <a:gd name="connsiteX5" fmla="*/ 216027 w 4966870"/>
              <a:gd name="connsiteY5" fmla="*/ 3818982 h 3948522"/>
              <a:gd name="connsiteX6" fmla="*/ 0 w 4966870"/>
              <a:gd name="connsiteY6" fmla="*/ 2748962 h 3948522"/>
              <a:gd name="connsiteX7" fmla="*/ 2748962 w 4966870"/>
              <a:gd name="connsiteY7" fmla="*/ 0 h 394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870" h="3948522">
                <a:moveTo>
                  <a:pt x="2748962" y="0"/>
                </a:moveTo>
                <a:cubicBezTo>
                  <a:pt x="3602955" y="0"/>
                  <a:pt x="4365995" y="389418"/>
                  <a:pt x="4870195" y="1000367"/>
                </a:cubicBezTo>
                <a:lnTo>
                  <a:pt x="4966870" y="1129649"/>
                </a:lnTo>
                <a:lnTo>
                  <a:pt x="4966870" y="3948522"/>
                </a:lnTo>
                <a:lnTo>
                  <a:pt x="278430" y="3948522"/>
                </a:lnTo>
                <a:lnTo>
                  <a:pt x="216027" y="3818982"/>
                </a:lnTo>
                <a:cubicBezTo>
                  <a:pt x="76922" y="3490101"/>
                  <a:pt x="0" y="3128515"/>
                  <a:pt x="0" y="2748962"/>
                </a:cubicBezTo>
                <a:cubicBezTo>
                  <a:pt x="0" y="1230752"/>
                  <a:pt x="1230752" y="0"/>
                  <a:pt x="274896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504448FE-CBD3-4B2C-B59F-3DD266E69D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" r="37437" b="1"/>
          <a:stretch/>
        </p:blipFill>
        <p:spPr>
          <a:xfrm>
            <a:off x="7390912" y="3075259"/>
            <a:ext cx="4801088" cy="3782741"/>
          </a:xfrm>
          <a:custGeom>
            <a:avLst/>
            <a:gdLst>
              <a:gd name="connsiteX0" fmla="*/ 2583180 w 4801088"/>
              <a:gd name="connsiteY0" fmla="*/ 0 h 3782741"/>
              <a:gd name="connsiteX1" fmla="*/ 4725194 w 4801088"/>
              <a:gd name="connsiteY1" fmla="*/ 1138900 h 3782741"/>
              <a:gd name="connsiteX2" fmla="*/ 4801088 w 4801088"/>
              <a:gd name="connsiteY2" fmla="*/ 1263826 h 3782741"/>
              <a:gd name="connsiteX3" fmla="*/ 4801088 w 4801088"/>
              <a:gd name="connsiteY3" fmla="*/ 3782741 h 3782741"/>
              <a:gd name="connsiteX4" fmla="*/ 296488 w 4801088"/>
              <a:gd name="connsiteY4" fmla="*/ 3782741 h 3782741"/>
              <a:gd name="connsiteX5" fmla="*/ 202999 w 4801088"/>
              <a:gd name="connsiteY5" fmla="*/ 3588671 h 3782741"/>
              <a:gd name="connsiteX6" fmla="*/ 0 w 4801088"/>
              <a:gd name="connsiteY6" fmla="*/ 2583180 h 3782741"/>
              <a:gd name="connsiteX7" fmla="*/ 2583180 w 4801088"/>
              <a:gd name="connsiteY7" fmla="*/ 0 h 378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01088" h="3782741">
                <a:moveTo>
                  <a:pt x="2583180" y="0"/>
                </a:moveTo>
                <a:cubicBezTo>
                  <a:pt x="3474837" y="0"/>
                  <a:pt x="4260977" y="451769"/>
                  <a:pt x="4725194" y="1138900"/>
                </a:cubicBezTo>
                <a:lnTo>
                  <a:pt x="4801088" y="1263826"/>
                </a:lnTo>
                <a:lnTo>
                  <a:pt x="4801088" y="3782741"/>
                </a:lnTo>
                <a:lnTo>
                  <a:pt x="296488" y="3782741"/>
                </a:lnTo>
                <a:lnTo>
                  <a:pt x="202999" y="3588671"/>
                </a:lnTo>
                <a:cubicBezTo>
                  <a:pt x="72283" y="3279623"/>
                  <a:pt x="0" y="2939843"/>
                  <a:pt x="0" y="2583180"/>
                </a:cubicBezTo>
                <a:cubicBezTo>
                  <a:pt x="0" y="1156529"/>
                  <a:pt x="1156529" y="0"/>
                  <a:pt x="2583180" y="0"/>
                </a:cubicBezTo>
                <a:close/>
              </a:path>
            </a:pathLst>
          </a:custGeom>
        </p:spPr>
      </p:pic>
      <p:pic>
        <p:nvPicPr>
          <p:cNvPr id="9" name="Picture 2" descr="H:\bildam\web_yata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063" y="-152921"/>
            <a:ext cx="1420047" cy="123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223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xmlns="" id="{2CDA5404-384C-4575-BC78-873D955951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5582"/>
          <a:stretch/>
        </p:blipFill>
        <p:spPr>
          <a:xfrm>
            <a:off x="0" y="-20337"/>
            <a:ext cx="12192000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8394E8A-85A4-490A-A71E-3E385A8E7F49}"/>
              </a:ext>
            </a:extLst>
          </p:cNvPr>
          <p:cNvSpPr/>
          <p:nvPr/>
        </p:nvSpPr>
        <p:spPr>
          <a:xfrm>
            <a:off x="0" y="-20337"/>
            <a:ext cx="12192000" cy="6858000"/>
          </a:xfrm>
          <a:prstGeom prst="rect">
            <a:avLst/>
          </a:prstGeom>
          <a:gradFill>
            <a:gsLst>
              <a:gs pos="75000">
                <a:schemeClr val="tx1">
                  <a:alpha val="35000"/>
                </a:schemeClr>
              </a:gs>
              <a:gs pos="100000">
                <a:schemeClr val="bg1"/>
              </a:gs>
              <a:gs pos="46000">
                <a:srgbClr val="808080">
                  <a:alpha val="52000"/>
                </a:srgbClr>
              </a:gs>
              <a:gs pos="7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Başlık 1">
            <a:extLst>
              <a:ext uri="{FF2B5EF4-FFF2-40B4-BE49-F238E27FC236}">
                <a16:creationId xmlns:a16="http://schemas.microsoft.com/office/drawing/2014/main" xmlns="" id="{198A9946-9CFD-420A-B145-E26032202D1F}"/>
              </a:ext>
            </a:extLst>
          </p:cNvPr>
          <p:cNvSpPr txBox="1">
            <a:spLocks/>
          </p:cNvSpPr>
          <p:nvPr/>
        </p:nvSpPr>
        <p:spPr>
          <a:xfrm>
            <a:off x="838200" y="276894"/>
            <a:ext cx="101827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Pro Cond Black" panose="020B0A06030504040204" pitchFamily="34" charset="0"/>
              </a:rPr>
              <a:t>Termal Kamera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Pro Cond Black" panose="020B0A06030504040204" pitchFamily="34" charset="0"/>
              </a:rPr>
              <a:t> </a:t>
            </a: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Pro Cond Black" panose="020B0A06030504040204" pitchFamily="34" charset="0"/>
              </a:rPr>
              <a:t>Analizleri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 Pro Cond Black" panose="020B0A0603050404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B4DCC5AE-30C2-45E1-B17D-5417B693A338}"/>
              </a:ext>
            </a:extLst>
          </p:cNvPr>
          <p:cNvGrpSpPr/>
          <p:nvPr/>
        </p:nvGrpSpPr>
        <p:grpSpPr>
          <a:xfrm>
            <a:off x="5195084" y="5330553"/>
            <a:ext cx="2084217" cy="1322916"/>
            <a:chOff x="4971291" y="5179412"/>
            <a:chExt cx="2084217" cy="1322916"/>
          </a:xfrm>
        </p:grpSpPr>
        <p:pic>
          <p:nvPicPr>
            <p:cNvPr id="14" name="Picture 13" descr="A picture containing monitor, sitting, microwave, oven&#10;&#10;Description automatically generated">
              <a:extLst>
                <a:ext uri="{FF2B5EF4-FFF2-40B4-BE49-F238E27FC236}">
                  <a16:creationId xmlns:a16="http://schemas.microsoft.com/office/drawing/2014/main" xmlns="" id="{0841CDE8-CE45-4022-9D43-ABB482968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1291" y="5179412"/>
              <a:ext cx="2084217" cy="1322916"/>
            </a:xfrm>
            <a:prstGeom prst="rect">
              <a:avLst/>
            </a:prstGeom>
          </p:spPr>
        </p:pic>
        <p:pic>
          <p:nvPicPr>
            <p:cNvPr id="18" name="Picture 17" descr="A close up of a logo&#10;&#10;Description automatically generated">
              <a:extLst>
                <a:ext uri="{FF2B5EF4-FFF2-40B4-BE49-F238E27FC236}">
                  <a16:creationId xmlns:a16="http://schemas.microsoft.com/office/drawing/2014/main" xmlns="" id="{2F1D4A87-7BF7-4D2F-BB6F-84F61F1DA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6943" y="5640828"/>
              <a:ext cx="564324" cy="622703"/>
            </a:xfrm>
            <a:prstGeom prst="rect">
              <a:avLst/>
            </a:prstGeom>
          </p:spPr>
        </p:pic>
      </p:grpSp>
      <p:pic>
        <p:nvPicPr>
          <p:cNvPr id="38" name="Picture 2" descr="THEMRAL camera tumor ile ilgili görsel sonucu&quot;">
            <a:extLst>
              <a:ext uri="{FF2B5EF4-FFF2-40B4-BE49-F238E27FC236}">
                <a16:creationId xmlns:a16="http://schemas.microsoft.com/office/drawing/2014/main" xmlns="" id="{512283A3-61AB-4740-91DF-66A54010C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285" y="276894"/>
            <a:ext cx="7056147" cy="584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5">
            <a:extLst>
              <a:ext uri="{FF2B5EF4-FFF2-40B4-BE49-F238E27FC236}">
                <a16:creationId xmlns:a16="http://schemas.microsoft.com/office/drawing/2014/main" xmlns="" id="{14D61229-67CA-4CD6-8DDD-5B6B1EF9F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391" y="-143278"/>
            <a:ext cx="7781751" cy="6843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4" descr="THERMAL camera airport ile ilgili görsel sonucu&quot;">
            <a:extLst>
              <a:ext uri="{FF2B5EF4-FFF2-40B4-BE49-F238E27FC236}">
                <a16:creationId xmlns:a16="http://schemas.microsoft.com/office/drawing/2014/main" xmlns="" id="{D27B7890-6AF1-4347-BD13-2A93AAFFC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391" y="-34402"/>
            <a:ext cx="7338441" cy="673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:\bildam\web_yatay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063" y="-152921"/>
            <a:ext cx="1420047" cy="123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95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432691CC-4AB8-48AF-B822-EBF7F4E9E6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91407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lose up of a hand&#10;&#10;Description automatically generated">
            <a:extLst>
              <a:ext uri="{FF2B5EF4-FFF2-40B4-BE49-F238E27FC236}">
                <a16:creationId xmlns:a16="http://schemas.microsoft.com/office/drawing/2014/main" xmlns="" id="{D7AC1071-EBEB-4A4C-8770-AFEFF9E27E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" r="-8" b="-8"/>
          <a:stretch/>
        </p:blipFill>
        <p:spPr>
          <a:xfrm>
            <a:off x="6355999" y="1"/>
            <a:ext cx="4151376" cy="2349401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53927" y="1883978"/>
            <a:ext cx="5272888" cy="3612931"/>
          </a:xfrm>
        </p:spPr>
        <p:txBody>
          <a:bodyPr anchor="t">
            <a:noAutofit/>
          </a:bodyPr>
          <a:lstStyle/>
          <a:p>
            <a:r>
              <a:rPr lang="tr-TR" sz="3200" b="1" dirty="0">
                <a:solidFill>
                  <a:srgbClr val="EBFF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Galvanik Deri Tepkisi (GSR)</a:t>
            </a:r>
          </a:p>
          <a:p>
            <a:r>
              <a:rPr lang="tr-TR" sz="3200" b="1" dirty="0">
                <a:solidFill>
                  <a:srgbClr val="EBFF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Mimik Analiz Donanım</a:t>
            </a:r>
          </a:p>
          <a:p>
            <a:r>
              <a:rPr lang="tr-TR" sz="3200" b="1" dirty="0">
                <a:solidFill>
                  <a:srgbClr val="EBFF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Elektrokardiyogram (EKG)</a:t>
            </a:r>
          </a:p>
          <a:p>
            <a:r>
              <a:rPr lang="tr-TR" sz="3200" b="1" dirty="0" err="1">
                <a:solidFill>
                  <a:srgbClr val="EBFF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Elektromiyogram</a:t>
            </a:r>
            <a:r>
              <a:rPr lang="tr-TR" sz="3200" b="1" dirty="0">
                <a:solidFill>
                  <a:srgbClr val="EBFF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(EMG)</a:t>
            </a:r>
          </a:p>
          <a:p>
            <a:r>
              <a:rPr lang="tr-TR" sz="3200" b="1" dirty="0">
                <a:solidFill>
                  <a:srgbClr val="EBFF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Tansiyon </a:t>
            </a:r>
            <a:r>
              <a:rPr lang="tr-TR" sz="3200" b="1" dirty="0" err="1">
                <a:solidFill>
                  <a:srgbClr val="EBFF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Sensörü</a:t>
            </a:r>
            <a:endParaRPr lang="tr-TR" sz="3200" b="1" dirty="0">
              <a:solidFill>
                <a:srgbClr val="EBFFF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r>
              <a:rPr lang="tr-TR" sz="3200" b="1" dirty="0">
                <a:solidFill>
                  <a:srgbClr val="EBFF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Nefes Ölçüm</a:t>
            </a:r>
            <a:endParaRPr lang="en-US" sz="3200" b="1" dirty="0">
              <a:solidFill>
                <a:srgbClr val="EBFFF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D6A8E1B4-B839-4C58-B08A-F0B0945808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25130" y="2909477"/>
            <a:ext cx="4966870" cy="3948522"/>
          </a:xfrm>
          <a:custGeom>
            <a:avLst/>
            <a:gdLst>
              <a:gd name="connsiteX0" fmla="*/ 2748962 w 4966870"/>
              <a:gd name="connsiteY0" fmla="*/ 0 h 3948522"/>
              <a:gd name="connsiteX1" fmla="*/ 4870195 w 4966870"/>
              <a:gd name="connsiteY1" fmla="*/ 1000367 h 3948522"/>
              <a:gd name="connsiteX2" fmla="*/ 4966870 w 4966870"/>
              <a:gd name="connsiteY2" fmla="*/ 1129649 h 3948522"/>
              <a:gd name="connsiteX3" fmla="*/ 4966870 w 4966870"/>
              <a:gd name="connsiteY3" fmla="*/ 3948522 h 3948522"/>
              <a:gd name="connsiteX4" fmla="*/ 278430 w 4966870"/>
              <a:gd name="connsiteY4" fmla="*/ 3948522 h 3948522"/>
              <a:gd name="connsiteX5" fmla="*/ 216027 w 4966870"/>
              <a:gd name="connsiteY5" fmla="*/ 3818982 h 3948522"/>
              <a:gd name="connsiteX6" fmla="*/ 0 w 4966870"/>
              <a:gd name="connsiteY6" fmla="*/ 2748962 h 3948522"/>
              <a:gd name="connsiteX7" fmla="*/ 2748962 w 4966870"/>
              <a:gd name="connsiteY7" fmla="*/ 0 h 394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870" h="3948522">
                <a:moveTo>
                  <a:pt x="2748962" y="0"/>
                </a:moveTo>
                <a:cubicBezTo>
                  <a:pt x="3602955" y="0"/>
                  <a:pt x="4365995" y="389418"/>
                  <a:pt x="4870195" y="1000367"/>
                </a:cubicBezTo>
                <a:lnTo>
                  <a:pt x="4966870" y="1129649"/>
                </a:lnTo>
                <a:lnTo>
                  <a:pt x="4966870" y="3948522"/>
                </a:lnTo>
                <a:lnTo>
                  <a:pt x="278430" y="3948522"/>
                </a:lnTo>
                <a:lnTo>
                  <a:pt x="216027" y="3818982"/>
                </a:lnTo>
                <a:cubicBezTo>
                  <a:pt x="76922" y="3490101"/>
                  <a:pt x="0" y="3128515"/>
                  <a:pt x="0" y="2748962"/>
                </a:cubicBezTo>
                <a:cubicBezTo>
                  <a:pt x="0" y="1230752"/>
                  <a:pt x="1230752" y="0"/>
                  <a:pt x="274896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xmlns="" id="{950B456B-CBDA-4669-976F-E6D18D3051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" t="4" r="6777"/>
          <a:stretch/>
        </p:blipFill>
        <p:spPr>
          <a:xfrm>
            <a:off x="7390912" y="3075259"/>
            <a:ext cx="4801088" cy="3782741"/>
          </a:xfrm>
          <a:custGeom>
            <a:avLst/>
            <a:gdLst>
              <a:gd name="connsiteX0" fmla="*/ 2583180 w 4801088"/>
              <a:gd name="connsiteY0" fmla="*/ 0 h 3782741"/>
              <a:gd name="connsiteX1" fmla="*/ 4725194 w 4801088"/>
              <a:gd name="connsiteY1" fmla="*/ 1138900 h 3782741"/>
              <a:gd name="connsiteX2" fmla="*/ 4801088 w 4801088"/>
              <a:gd name="connsiteY2" fmla="*/ 1263826 h 3782741"/>
              <a:gd name="connsiteX3" fmla="*/ 4801088 w 4801088"/>
              <a:gd name="connsiteY3" fmla="*/ 3782741 h 3782741"/>
              <a:gd name="connsiteX4" fmla="*/ 296488 w 4801088"/>
              <a:gd name="connsiteY4" fmla="*/ 3782741 h 3782741"/>
              <a:gd name="connsiteX5" fmla="*/ 202999 w 4801088"/>
              <a:gd name="connsiteY5" fmla="*/ 3588671 h 3782741"/>
              <a:gd name="connsiteX6" fmla="*/ 0 w 4801088"/>
              <a:gd name="connsiteY6" fmla="*/ 2583180 h 3782741"/>
              <a:gd name="connsiteX7" fmla="*/ 2583180 w 4801088"/>
              <a:gd name="connsiteY7" fmla="*/ 0 h 378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01088" h="3782741">
                <a:moveTo>
                  <a:pt x="2583180" y="0"/>
                </a:moveTo>
                <a:cubicBezTo>
                  <a:pt x="3474837" y="0"/>
                  <a:pt x="4260977" y="451769"/>
                  <a:pt x="4725194" y="1138900"/>
                </a:cubicBezTo>
                <a:lnTo>
                  <a:pt x="4801088" y="1263826"/>
                </a:lnTo>
                <a:lnTo>
                  <a:pt x="4801088" y="3782741"/>
                </a:lnTo>
                <a:lnTo>
                  <a:pt x="296488" y="3782741"/>
                </a:lnTo>
                <a:lnTo>
                  <a:pt x="202999" y="3588671"/>
                </a:lnTo>
                <a:cubicBezTo>
                  <a:pt x="72283" y="3279623"/>
                  <a:pt x="0" y="2939843"/>
                  <a:pt x="0" y="2583180"/>
                </a:cubicBezTo>
                <a:cubicBezTo>
                  <a:pt x="0" y="1156529"/>
                  <a:pt x="1156529" y="0"/>
                  <a:pt x="2583180" y="0"/>
                </a:cubicBezTo>
                <a:close/>
              </a:path>
            </a:pathLst>
          </a:custGeom>
        </p:spPr>
      </p:pic>
      <p:sp>
        <p:nvSpPr>
          <p:cNvPr id="10" name="Başlık 1">
            <a:extLst>
              <a:ext uri="{FF2B5EF4-FFF2-40B4-BE49-F238E27FC236}">
                <a16:creationId xmlns:a16="http://schemas.microsoft.com/office/drawing/2014/main" xmlns="" id="{52966DAA-DB4F-4649-9FAB-B107CAA06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6743700" cy="1325563"/>
          </a:xfrm>
        </p:spPr>
        <p:txBody>
          <a:bodyPr/>
          <a:lstStyle/>
          <a:p>
            <a:pPr algn="ctr"/>
            <a:r>
              <a:rPr lang="tr-TR" b="1" dirty="0">
                <a:solidFill>
                  <a:srgbClr val="EBFF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Pro Cond Black" panose="020B0A06030504040204" pitchFamily="34" charset="0"/>
              </a:rPr>
              <a:t>Merkezdeki Cihazlar</a:t>
            </a:r>
            <a:endParaRPr lang="en-US" b="1" dirty="0">
              <a:solidFill>
                <a:srgbClr val="EBFFF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 Pro Cond Black" panose="020B0A06030504040204" pitchFamily="34" charset="0"/>
            </a:endParaRPr>
          </a:p>
        </p:txBody>
      </p:sp>
      <p:pic>
        <p:nvPicPr>
          <p:cNvPr id="9" name="Picture 2" descr="H:\bildam\web_yata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063" y="-152921"/>
            <a:ext cx="1420047" cy="123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4531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dark, black, sitting, game&#10;&#10;Description automatically generated">
            <a:extLst>
              <a:ext uri="{FF2B5EF4-FFF2-40B4-BE49-F238E27FC236}">
                <a16:creationId xmlns:a16="http://schemas.microsoft.com/office/drawing/2014/main" xmlns="" id="{50EAC576-EDA3-4D1E-8B56-C88CED9957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22613"/>
          <a:stretch/>
        </p:blipFill>
        <p:spPr>
          <a:xfrm rot="5400000">
            <a:off x="738964" y="-738964"/>
            <a:ext cx="6858000" cy="833592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81E3FB3-AD42-4092-99F8-2C4237122931}"/>
              </a:ext>
            </a:extLst>
          </p:cNvPr>
          <p:cNvGrpSpPr/>
          <p:nvPr/>
        </p:nvGrpSpPr>
        <p:grpSpPr>
          <a:xfrm>
            <a:off x="5121588" y="220204"/>
            <a:ext cx="6862609" cy="6417592"/>
            <a:chOff x="4708677" y="29733"/>
            <a:chExt cx="7269965" cy="679853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6AC3187C-B1CE-48BE-86A7-5AFE44357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08677" y="29733"/>
              <a:ext cx="7269965" cy="6798533"/>
            </a:xfrm>
            <a:prstGeom prst="rect">
              <a:avLst/>
            </a:prstGeom>
          </p:spPr>
        </p:pic>
        <p:pic>
          <p:nvPicPr>
            <p:cNvPr id="17" name="Picture 16" descr="A close up of a cell phone&#10;&#10;Description automatically generated">
              <a:extLst>
                <a:ext uri="{FF2B5EF4-FFF2-40B4-BE49-F238E27FC236}">
                  <a16:creationId xmlns:a16="http://schemas.microsoft.com/office/drawing/2014/main" xmlns="" id="{A87A23F8-A657-4CFD-A539-24335290E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4692" y="2322927"/>
              <a:ext cx="1735120" cy="1082083"/>
            </a:xfrm>
            <a:prstGeom prst="rect">
              <a:avLst/>
            </a:prstGeom>
            <a:effectLst/>
          </p:spPr>
        </p:pic>
        <p:pic>
          <p:nvPicPr>
            <p:cNvPr id="18" name="Picture 17" descr="A picture containing indoor, black, table, sitting&#10;&#10;Description automatically generated">
              <a:extLst>
                <a:ext uri="{FF2B5EF4-FFF2-40B4-BE49-F238E27FC236}">
                  <a16:creationId xmlns:a16="http://schemas.microsoft.com/office/drawing/2014/main" xmlns="" id="{F34A1715-9AE9-4B18-B67A-1D8862647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696">
              <a:off x="8492420" y="4840524"/>
              <a:ext cx="2410092" cy="1260909"/>
            </a:xfrm>
            <a:prstGeom prst="rect">
              <a:avLst/>
            </a:prstGeom>
            <a:effectLst/>
          </p:spPr>
        </p:pic>
        <p:pic>
          <p:nvPicPr>
            <p:cNvPr id="19" name="Picture 18" descr="A picture containing clock&#10;&#10;Description automatically generated">
              <a:extLst>
                <a:ext uri="{FF2B5EF4-FFF2-40B4-BE49-F238E27FC236}">
                  <a16:creationId xmlns:a16="http://schemas.microsoft.com/office/drawing/2014/main" xmlns="" id="{5880B2E7-991A-4B86-8FBA-65A404D47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9157" y="806567"/>
              <a:ext cx="2137719" cy="885016"/>
            </a:xfrm>
            <a:prstGeom prst="rect">
              <a:avLst/>
            </a:prstGeom>
          </p:spPr>
        </p:pic>
        <p:pic>
          <p:nvPicPr>
            <p:cNvPr id="20" name="Picture 19" descr="A close up of electronics&#10;&#10;Description automatically generated">
              <a:extLst>
                <a:ext uri="{FF2B5EF4-FFF2-40B4-BE49-F238E27FC236}">
                  <a16:creationId xmlns:a16="http://schemas.microsoft.com/office/drawing/2014/main" xmlns="" id="{8DF46B3C-7FB2-4241-BEEE-E950AA0C9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0066" y="2113664"/>
              <a:ext cx="1441632" cy="1500608"/>
            </a:xfrm>
            <a:prstGeom prst="rect">
              <a:avLst/>
            </a:prstGeom>
            <a:effectLst/>
          </p:spPr>
        </p:pic>
        <p:pic>
          <p:nvPicPr>
            <p:cNvPr id="22" name="Picture 21" descr="A close up of a device&#10;&#10;Description automatically generated">
              <a:extLst>
                <a:ext uri="{FF2B5EF4-FFF2-40B4-BE49-F238E27FC236}">
                  <a16:creationId xmlns:a16="http://schemas.microsoft.com/office/drawing/2014/main" xmlns="" id="{271AB45C-33BF-48DF-A660-7CF4FE6A6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1335" y="4933033"/>
              <a:ext cx="1647479" cy="1284255"/>
            </a:xfrm>
            <a:prstGeom prst="rect">
              <a:avLst/>
            </a:prstGeom>
            <a:effectLst/>
          </p:spPr>
        </p:pic>
      </p:grpSp>
      <p:sp>
        <p:nvSpPr>
          <p:cNvPr id="4" name="Başlık 3">
            <a:extLst>
              <a:ext uri="{FF2B5EF4-FFF2-40B4-BE49-F238E27FC236}">
                <a16:creationId xmlns:a16="http://schemas.microsoft.com/office/drawing/2014/main" xmlns="" id="{090200D9-6A91-DC40-AEF7-6FC85679E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56" y="942790"/>
            <a:ext cx="4470673" cy="4972419"/>
          </a:xfrm>
        </p:spPr>
        <p:txBody>
          <a:bodyPr>
            <a:normAutofit/>
          </a:bodyPr>
          <a:lstStyle/>
          <a:p>
            <a:r>
              <a:rPr lang="tr-TR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Senkronize Edilmiş </a:t>
            </a:r>
            <a:r>
              <a:rPr lang="tr-T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/>
            </a:r>
            <a:br>
              <a:rPr lang="tr-T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tr-T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İlk ve Tek Laboratuvar </a:t>
            </a:r>
            <a:endParaRPr lang="tr-TR" sz="4800" dirty="0"/>
          </a:p>
        </p:txBody>
      </p:sp>
      <p:pic>
        <p:nvPicPr>
          <p:cNvPr id="15" name="Picture 2" descr="H:\bildam\web_yatay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063" y="-152921"/>
            <a:ext cx="1420047" cy="123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8" y="2696508"/>
            <a:ext cx="1642496" cy="169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140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74" y="77461"/>
            <a:ext cx="11950551" cy="682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69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xmlns="" id="{9302EC2A-934F-6F46-9CC4-393F0B70BAB1}"/>
              </a:ext>
            </a:extLst>
          </p:cNvPr>
          <p:cNvSpPr txBox="1">
            <a:spLocks/>
          </p:cNvSpPr>
          <p:nvPr/>
        </p:nvSpPr>
        <p:spPr>
          <a:xfrm>
            <a:off x="340415" y="231067"/>
            <a:ext cx="47752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000" b="1" u="sng" dirty="0">
                <a:solidFill>
                  <a:srgbClr val="32457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2021 Yayınları</a:t>
            </a:r>
            <a:endParaRPr lang="en-US" sz="3000" b="1" u="sng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7" name="Yuvarlatılmış Dikdörtgen 6">
            <a:extLst>
              <a:ext uri="{FF2B5EF4-FFF2-40B4-BE49-F238E27FC236}">
                <a16:creationId xmlns:a16="http://schemas.microsoft.com/office/drawing/2014/main" xmlns="" id="{4436970D-1781-ED42-B2BB-326A2E094846}"/>
              </a:ext>
            </a:extLst>
          </p:cNvPr>
          <p:cNvSpPr/>
          <p:nvPr/>
        </p:nvSpPr>
        <p:spPr>
          <a:xfrm>
            <a:off x="1278871" y="2657370"/>
            <a:ext cx="9634257" cy="945889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A </a:t>
            </a:r>
            <a:r>
              <a:rPr lang="tr-TR" sz="2400" dirty="0" err="1">
                <a:solidFill>
                  <a:srgbClr val="324575"/>
                </a:solidFill>
              </a:rPr>
              <a:t>Bibliometric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Overview</a:t>
            </a:r>
            <a:r>
              <a:rPr lang="tr-TR" sz="2400" dirty="0">
                <a:solidFill>
                  <a:srgbClr val="324575"/>
                </a:solidFill>
              </a:rPr>
              <a:t> Of The Journal Of </a:t>
            </a:r>
            <a:r>
              <a:rPr lang="tr-TR" sz="2400" dirty="0" err="1">
                <a:solidFill>
                  <a:srgbClr val="324575"/>
                </a:solidFill>
              </a:rPr>
              <a:t>Historical</a:t>
            </a:r>
            <a:r>
              <a:rPr lang="tr-TR" sz="2400" dirty="0">
                <a:solidFill>
                  <a:srgbClr val="324575"/>
                </a:solidFill>
              </a:rPr>
              <a:t> Research in Marketing </a:t>
            </a:r>
            <a:r>
              <a:rPr lang="tr-TR" sz="2400" dirty="0" err="1">
                <a:solidFill>
                  <a:srgbClr val="324575"/>
                </a:solidFill>
              </a:rPr>
              <a:t>Between</a:t>
            </a:r>
            <a:r>
              <a:rPr lang="tr-TR" sz="2400" dirty="0">
                <a:solidFill>
                  <a:srgbClr val="324575"/>
                </a:solidFill>
              </a:rPr>
              <a:t> 2009 And 2021</a:t>
            </a:r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xmlns="" id="{495AEEA1-7D18-624A-8234-F853AABBB0B7}"/>
              </a:ext>
            </a:extLst>
          </p:cNvPr>
          <p:cNvSpPr txBox="1">
            <a:spLocks/>
          </p:cNvSpPr>
          <p:nvPr/>
        </p:nvSpPr>
        <p:spPr>
          <a:xfrm>
            <a:off x="1183561" y="1821819"/>
            <a:ext cx="4912439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800" b="1" u="sng" dirty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of </a:t>
            </a:r>
            <a:r>
              <a:rPr lang="tr-TR" sz="4800" b="1" u="sng" dirty="0" err="1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endParaRPr lang="en-US" sz="4800" b="1" u="sng" dirty="0">
              <a:solidFill>
                <a:srgbClr val="324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aşlık 1">
            <a:extLst>
              <a:ext uri="{FF2B5EF4-FFF2-40B4-BE49-F238E27FC236}">
                <a16:creationId xmlns:a16="http://schemas.microsoft.com/office/drawing/2014/main" xmlns="" id="{B0D96FAF-CFF5-DF48-A3DD-8E0910B98EBA}"/>
              </a:ext>
            </a:extLst>
          </p:cNvPr>
          <p:cNvSpPr txBox="1">
            <a:spLocks/>
          </p:cNvSpPr>
          <p:nvPr/>
        </p:nvSpPr>
        <p:spPr>
          <a:xfrm>
            <a:off x="340415" y="1556629"/>
            <a:ext cx="5894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8800" b="1" dirty="0">
                <a:solidFill>
                  <a:srgbClr val="32457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  <a:endParaRPr lang="en-US" sz="60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9" name="Yuvarlatılmış Dikdörtgen 8">
            <a:extLst>
              <a:ext uri="{FF2B5EF4-FFF2-40B4-BE49-F238E27FC236}">
                <a16:creationId xmlns:a16="http://schemas.microsoft.com/office/drawing/2014/main" xmlns="" id="{FC5E007C-531E-ED48-B062-54CD5246C041}"/>
              </a:ext>
            </a:extLst>
          </p:cNvPr>
          <p:cNvSpPr/>
          <p:nvPr/>
        </p:nvSpPr>
        <p:spPr>
          <a:xfrm>
            <a:off x="1278871" y="3868448"/>
            <a:ext cx="9634257" cy="945889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Using </a:t>
            </a:r>
            <a:r>
              <a:rPr lang="tr-TR" sz="2400" dirty="0" err="1">
                <a:solidFill>
                  <a:srgbClr val="324575"/>
                </a:solidFill>
              </a:rPr>
              <a:t>Event-Related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Potentials</a:t>
            </a:r>
            <a:r>
              <a:rPr lang="tr-TR" sz="2400" dirty="0">
                <a:solidFill>
                  <a:srgbClr val="324575"/>
                </a:solidFill>
              </a:rPr>
              <a:t> Brain </a:t>
            </a:r>
            <a:r>
              <a:rPr lang="tr-TR" sz="2400" dirty="0" err="1">
                <a:solidFill>
                  <a:srgbClr val="324575"/>
                </a:solidFill>
              </a:rPr>
              <a:t>Methods</a:t>
            </a:r>
            <a:r>
              <a:rPr lang="tr-TR" sz="2400" dirty="0">
                <a:solidFill>
                  <a:srgbClr val="324575"/>
                </a:solidFill>
              </a:rPr>
              <a:t> to </a:t>
            </a:r>
            <a:r>
              <a:rPr lang="tr-TR" sz="2400" dirty="0" err="1">
                <a:solidFill>
                  <a:srgbClr val="324575"/>
                </a:solidFill>
              </a:rPr>
              <a:t>Study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Conscious</a:t>
            </a:r>
            <a:r>
              <a:rPr lang="tr-TR" sz="2400" dirty="0">
                <a:solidFill>
                  <a:srgbClr val="324575"/>
                </a:solidFill>
              </a:rPr>
              <a:t> and </a:t>
            </a:r>
            <a:r>
              <a:rPr lang="tr-TR" sz="2400" dirty="0" err="1">
                <a:solidFill>
                  <a:srgbClr val="324575"/>
                </a:solidFill>
              </a:rPr>
              <a:t>Unconscious</a:t>
            </a:r>
            <a:r>
              <a:rPr lang="tr-TR" sz="2400" dirty="0">
                <a:solidFill>
                  <a:srgbClr val="324575"/>
                </a:solidFill>
              </a:rPr>
              <a:t> Consumer </a:t>
            </a:r>
            <a:r>
              <a:rPr lang="tr-TR" sz="2400" dirty="0" err="1">
                <a:solidFill>
                  <a:srgbClr val="324575"/>
                </a:solidFill>
              </a:rPr>
              <a:t>Decisions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</a:p>
        </p:txBody>
      </p:sp>
      <p:sp>
        <p:nvSpPr>
          <p:cNvPr id="10" name="Yuvarlatılmış Dikdörtgen 9">
            <a:extLst>
              <a:ext uri="{FF2B5EF4-FFF2-40B4-BE49-F238E27FC236}">
                <a16:creationId xmlns:a16="http://schemas.microsoft.com/office/drawing/2014/main" xmlns="" id="{CE07F30D-E8F4-7A44-8593-52A621185D83}"/>
              </a:ext>
            </a:extLst>
          </p:cNvPr>
          <p:cNvSpPr/>
          <p:nvPr/>
        </p:nvSpPr>
        <p:spPr>
          <a:xfrm>
            <a:off x="1278871" y="5079526"/>
            <a:ext cx="9634257" cy="945889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The </a:t>
            </a:r>
            <a:r>
              <a:rPr lang="tr-TR" sz="2400" dirty="0" err="1">
                <a:solidFill>
                  <a:srgbClr val="324575"/>
                </a:solidFill>
              </a:rPr>
              <a:t>Neural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Substrate</a:t>
            </a:r>
            <a:r>
              <a:rPr lang="tr-TR" sz="2400" dirty="0">
                <a:solidFill>
                  <a:srgbClr val="324575"/>
                </a:solidFill>
              </a:rPr>
              <a:t> Of </a:t>
            </a:r>
            <a:r>
              <a:rPr lang="tr-TR" sz="2400" dirty="0" err="1">
                <a:solidFill>
                  <a:srgbClr val="324575"/>
                </a:solidFill>
              </a:rPr>
              <a:t>Schadenfreude</a:t>
            </a:r>
            <a:r>
              <a:rPr lang="tr-TR" sz="2400" dirty="0">
                <a:solidFill>
                  <a:srgbClr val="324575"/>
                </a:solidFill>
              </a:rPr>
              <a:t>: The </a:t>
            </a:r>
            <a:r>
              <a:rPr lang="tr-TR" sz="2400" dirty="0" err="1">
                <a:solidFill>
                  <a:srgbClr val="324575"/>
                </a:solidFill>
              </a:rPr>
              <a:t>Effects</a:t>
            </a:r>
            <a:r>
              <a:rPr lang="tr-TR" sz="2400" dirty="0">
                <a:solidFill>
                  <a:srgbClr val="324575"/>
                </a:solidFill>
              </a:rPr>
              <a:t> Of </a:t>
            </a:r>
            <a:r>
              <a:rPr lang="tr-TR" sz="2400" dirty="0" err="1">
                <a:solidFill>
                  <a:srgbClr val="324575"/>
                </a:solidFill>
              </a:rPr>
              <a:t>Competition</a:t>
            </a:r>
            <a:r>
              <a:rPr lang="tr-TR" sz="2400" dirty="0">
                <a:solidFill>
                  <a:srgbClr val="324575"/>
                </a:solidFill>
              </a:rPr>
              <a:t> Level </a:t>
            </a:r>
            <a:r>
              <a:rPr lang="tr-TR" sz="2400" dirty="0" err="1">
                <a:solidFill>
                  <a:srgbClr val="324575"/>
                </a:solidFill>
              </a:rPr>
              <a:t>Changes</a:t>
            </a:r>
            <a:r>
              <a:rPr lang="tr-TR" sz="2400" dirty="0">
                <a:solidFill>
                  <a:srgbClr val="324575"/>
                </a:solidFill>
              </a:rPr>
              <a:t> On The </a:t>
            </a:r>
            <a:r>
              <a:rPr lang="tr-TR" sz="2400" dirty="0" err="1">
                <a:solidFill>
                  <a:srgbClr val="324575"/>
                </a:solidFill>
              </a:rPr>
              <a:t>Processing</a:t>
            </a:r>
            <a:r>
              <a:rPr lang="tr-TR" sz="2400" dirty="0">
                <a:solidFill>
                  <a:srgbClr val="324575"/>
                </a:solidFill>
              </a:rPr>
              <a:t> Of </a:t>
            </a:r>
            <a:r>
              <a:rPr lang="tr-TR" sz="2400" dirty="0" err="1">
                <a:solidFill>
                  <a:srgbClr val="324575"/>
                </a:solidFill>
              </a:rPr>
              <a:t>Pain</a:t>
            </a:r>
            <a:r>
              <a:rPr lang="tr-TR" sz="2400" dirty="0">
                <a:solidFill>
                  <a:srgbClr val="324575"/>
                </a:solidFill>
              </a:rPr>
              <a:t> in </a:t>
            </a:r>
            <a:r>
              <a:rPr lang="tr-TR" sz="2400" dirty="0" err="1">
                <a:solidFill>
                  <a:srgbClr val="324575"/>
                </a:solidFill>
              </a:rPr>
              <a:t>Others</a:t>
            </a:r>
            <a:endParaRPr lang="tr-TR" sz="2400" dirty="0">
              <a:solidFill>
                <a:srgbClr val="324575"/>
              </a:solidFill>
            </a:endParaRP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xmlns="" id="{09D0906D-F65E-764A-8F05-33849B0AB224}"/>
              </a:ext>
            </a:extLst>
          </p:cNvPr>
          <p:cNvSpPr/>
          <p:nvPr/>
        </p:nvSpPr>
        <p:spPr>
          <a:xfrm>
            <a:off x="322606" y="464949"/>
            <a:ext cx="11546785" cy="5878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Yuvarlatılmış Dikdörtgen 10">
            <a:extLst>
              <a:ext uri="{FF2B5EF4-FFF2-40B4-BE49-F238E27FC236}">
                <a16:creationId xmlns:a16="http://schemas.microsoft.com/office/drawing/2014/main" xmlns="" id="{FB7877C5-69CD-154F-AF2A-BB6857314185}"/>
              </a:ext>
            </a:extLst>
          </p:cNvPr>
          <p:cNvSpPr/>
          <p:nvPr/>
        </p:nvSpPr>
        <p:spPr>
          <a:xfrm>
            <a:off x="1278873" y="1825977"/>
            <a:ext cx="9634257" cy="945889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Üniversite Sınırlarında Kayırmacılık: Kayırmacı Davranış </a:t>
            </a:r>
            <a:r>
              <a:rPr lang="tr-TR" sz="2400" dirty="0" err="1">
                <a:solidFill>
                  <a:srgbClr val="324575"/>
                </a:solidFill>
              </a:rPr>
              <a:t>Paternleri</a:t>
            </a:r>
            <a:r>
              <a:rPr lang="tr-TR" sz="2400" dirty="0">
                <a:solidFill>
                  <a:srgbClr val="324575"/>
                </a:solidFill>
              </a:rPr>
              <a:t> ve Kayırmacılığın Kökeni Üzerine Nitel Bir Araştırma</a:t>
            </a:r>
          </a:p>
        </p:txBody>
      </p:sp>
      <p:sp>
        <p:nvSpPr>
          <p:cNvPr id="12" name="Başlık 1">
            <a:extLst>
              <a:ext uri="{FF2B5EF4-FFF2-40B4-BE49-F238E27FC236}">
                <a16:creationId xmlns:a16="http://schemas.microsoft.com/office/drawing/2014/main" xmlns="" id="{20E3190B-F598-FE42-8F48-F98F077D3AF2}"/>
              </a:ext>
            </a:extLst>
          </p:cNvPr>
          <p:cNvSpPr txBox="1">
            <a:spLocks/>
          </p:cNvSpPr>
          <p:nvPr/>
        </p:nvSpPr>
        <p:spPr>
          <a:xfrm>
            <a:off x="1278871" y="1088399"/>
            <a:ext cx="10913128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800" b="1" u="sng" dirty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Uluslararası Hakemli Dergi Makaleleri</a:t>
            </a:r>
          </a:p>
          <a:p>
            <a:endParaRPr lang="en-US" sz="4800" b="1" u="sng" dirty="0">
              <a:solidFill>
                <a:srgbClr val="324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aşlık 1">
            <a:extLst>
              <a:ext uri="{FF2B5EF4-FFF2-40B4-BE49-F238E27FC236}">
                <a16:creationId xmlns:a16="http://schemas.microsoft.com/office/drawing/2014/main" xmlns="" id="{A1E3C194-E577-B94E-B0E5-B14FD710637B}"/>
              </a:ext>
            </a:extLst>
          </p:cNvPr>
          <p:cNvSpPr txBox="1">
            <a:spLocks/>
          </p:cNvSpPr>
          <p:nvPr/>
        </p:nvSpPr>
        <p:spPr>
          <a:xfrm>
            <a:off x="400966" y="425617"/>
            <a:ext cx="5894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8800" b="1" dirty="0">
                <a:solidFill>
                  <a:srgbClr val="32457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  <a:endParaRPr lang="en-US" sz="60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4" name="Yuvarlatılmış Dikdörtgen 13">
            <a:extLst>
              <a:ext uri="{FF2B5EF4-FFF2-40B4-BE49-F238E27FC236}">
                <a16:creationId xmlns:a16="http://schemas.microsoft.com/office/drawing/2014/main" xmlns="" id="{3F2CA372-9E50-4348-ACF9-48AC299FF997}"/>
              </a:ext>
            </a:extLst>
          </p:cNvPr>
          <p:cNvSpPr/>
          <p:nvPr/>
        </p:nvSpPr>
        <p:spPr>
          <a:xfrm>
            <a:off x="1278872" y="2829450"/>
            <a:ext cx="9634257" cy="945889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Sigara Paketlerinde Kullanılan Resimlerin Korku Düzeylerinin Sigara Bırakma Davranışı Üzerindeki Etkileri</a:t>
            </a:r>
          </a:p>
        </p:txBody>
      </p:sp>
      <p:sp>
        <p:nvSpPr>
          <p:cNvPr id="15" name="Yuvarlatılmış Dikdörtgen 14">
            <a:extLst>
              <a:ext uri="{FF2B5EF4-FFF2-40B4-BE49-F238E27FC236}">
                <a16:creationId xmlns:a16="http://schemas.microsoft.com/office/drawing/2014/main" xmlns="" id="{FE10B989-23AA-FE46-8C33-6BA6D3BC3F30}"/>
              </a:ext>
            </a:extLst>
          </p:cNvPr>
          <p:cNvSpPr/>
          <p:nvPr/>
        </p:nvSpPr>
        <p:spPr>
          <a:xfrm>
            <a:off x="1278871" y="3872993"/>
            <a:ext cx="9634257" cy="945889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Benlik Uyuşmazlığı Teorisinin Tüketicilerin Online Satın Alma Davranışına Yansımaları</a:t>
            </a:r>
          </a:p>
        </p:txBody>
      </p:sp>
      <p:sp>
        <p:nvSpPr>
          <p:cNvPr id="16" name="Yuvarlatılmış Dikdörtgen 15">
            <a:extLst>
              <a:ext uri="{FF2B5EF4-FFF2-40B4-BE49-F238E27FC236}">
                <a16:creationId xmlns:a16="http://schemas.microsoft.com/office/drawing/2014/main" xmlns="" id="{736D5431-3BD7-0743-B300-0C13CB1AE2A8}"/>
              </a:ext>
            </a:extLst>
          </p:cNvPr>
          <p:cNvSpPr/>
          <p:nvPr/>
        </p:nvSpPr>
        <p:spPr>
          <a:xfrm>
            <a:off x="1278871" y="4900357"/>
            <a:ext cx="9634257" cy="945889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 err="1">
                <a:solidFill>
                  <a:srgbClr val="324575"/>
                </a:solidFill>
              </a:rPr>
              <a:t>Examination</a:t>
            </a:r>
            <a:r>
              <a:rPr lang="tr-TR" sz="2400" dirty="0">
                <a:solidFill>
                  <a:srgbClr val="324575"/>
                </a:solidFill>
              </a:rPr>
              <a:t> of Consumer </a:t>
            </a:r>
            <a:r>
              <a:rPr lang="tr-TR" sz="2400" dirty="0" err="1">
                <a:solidFill>
                  <a:srgbClr val="324575"/>
                </a:solidFill>
              </a:rPr>
              <a:t>Purchase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Decisions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via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Neuromarketing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Methods</a:t>
            </a:r>
            <a:r>
              <a:rPr lang="tr-TR" sz="2400" dirty="0">
                <a:solidFill>
                  <a:srgbClr val="324575"/>
                </a:solidFill>
              </a:rPr>
              <a:t>: A Social </a:t>
            </a:r>
            <a:r>
              <a:rPr lang="tr-TR" sz="2400" dirty="0" err="1">
                <a:solidFill>
                  <a:srgbClr val="324575"/>
                </a:solidFill>
              </a:rPr>
              <a:t>Psychology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Approach</a:t>
            </a:r>
            <a:endParaRPr lang="tr-TR" sz="2400" dirty="0">
              <a:solidFill>
                <a:srgbClr val="324575"/>
              </a:solidFill>
            </a:endParaRPr>
          </a:p>
        </p:txBody>
      </p:sp>
      <p:sp>
        <p:nvSpPr>
          <p:cNvPr id="17" name="Dikdörtgen 16">
            <a:extLst>
              <a:ext uri="{FF2B5EF4-FFF2-40B4-BE49-F238E27FC236}">
                <a16:creationId xmlns:a16="http://schemas.microsoft.com/office/drawing/2014/main" xmlns="" id="{0BC1ADBB-9D0C-7949-9AEC-CA1EE3B162FB}"/>
              </a:ext>
            </a:extLst>
          </p:cNvPr>
          <p:cNvSpPr/>
          <p:nvPr/>
        </p:nvSpPr>
        <p:spPr>
          <a:xfrm>
            <a:off x="340415" y="454879"/>
            <a:ext cx="11546785" cy="5878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Başlık 1">
            <a:extLst>
              <a:ext uri="{FF2B5EF4-FFF2-40B4-BE49-F238E27FC236}">
                <a16:creationId xmlns:a16="http://schemas.microsoft.com/office/drawing/2014/main" xmlns="" id="{7A1A48D3-A1A2-7341-B040-149369F2A997}"/>
              </a:ext>
            </a:extLst>
          </p:cNvPr>
          <p:cNvSpPr txBox="1">
            <a:spLocks/>
          </p:cNvSpPr>
          <p:nvPr/>
        </p:nvSpPr>
        <p:spPr>
          <a:xfrm>
            <a:off x="1431271" y="806608"/>
            <a:ext cx="10913128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800" b="1" u="sng" dirty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Ulusal Hakemli Dergi Makaleleri</a:t>
            </a:r>
          </a:p>
          <a:p>
            <a:endParaRPr lang="en-US" sz="4800" b="1" u="sng" dirty="0">
              <a:solidFill>
                <a:srgbClr val="324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aşlık 1">
            <a:extLst>
              <a:ext uri="{FF2B5EF4-FFF2-40B4-BE49-F238E27FC236}">
                <a16:creationId xmlns:a16="http://schemas.microsoft.com/office/drawing/2014/main" xmlns="" id="{A7CAAFAE-3EEC-444E-A0CE-3B7AD3765FC8}"/>
              </a:ext>
            </a:extLst>
          </p:cNvPr>
          <p:cNvSpPr txBox="1">
            <a:spLocks/>
          </p:cNvSpPr>
          <p:nvPr/>
        </p:nvSpPr>
        <p:spPr>
          <a:xfrm>
            <a:off x="553366" y="143826"/>
            <a:ext cx="5894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8800" b="1" dirty="0">
                <a:solidFill>
                  <a:srgbClr val="32457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  <a:endParaRPr lang="en-US" sz="60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0" name="Yuvarlatılmış Dikdörtgen 19">
            <a:extLst>
              <a:ext uri="{FF2B5EF4-FFF2-40B4-BE49-F238E27FC236}">
                <a16:creationId xmlns:a16="http://schemas.microsoft.com/office/drawing/2014/main" xmlns="" id="{3B87CE10-8C5F-5240-8EC1-9DD97B81D9AF}"/>
              </a:ext>
            </a:extLst>
          </p:cNvPr>
          <p:cNvSpPr/>
          <p:nvPr/>
        </p:nvSpPr>
        <p:spPr>
          <a:xfrm>
            <a:off x="1431270" y="1169159"/>
            <a:ext cx="9634257" cy="1280535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1991-2021 Yılları Arasında Gerçekleştirilen Kurumsal Mantık Çalışmalarının Bibliyometrik Ve Bilimsel Haritalama Teknikleri İle İncelenmesi </a:t>
            </a:r>
          </a:p>
        </p:txBody>
      </p:sp>
      <p:sp>
        <p:nvSpPr>
          <p:cNvPr id="21" name="Yuvarlatılmış Dikdörtgen 20">
            <a:extLst>
              <a:ext uri="{FF2B5EF4-FFF2-40B4-BE49-F238E27FC236}">
                <a16:creationId xmlns:a16="http://schemas.microsoft.com/office/drawing/2014/main" xmlns="" id="{C1F631F7-862A-5F48-B92E-B156221AF963}"/>
              </a:ext>
            </a:extLst>
          </p:cNvPr>
          <p:cNvSpPr/>
          <p:nvPr/>
        </p:nvSpPr>
        <p:spPr>
          <a:xfrm>
            <a:off x="1431270" y="2541652"/>
            <a:ext cx="9634257" cy="1280535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Hizmet Baskın Mantık Yaklaşımının Tematik Gelişim Süreçleri ve Bilimsel Üretim Dinamikleri: 2004-2021 Yılları Arası Yayımlanan Araştırmaların Bibliyometrik Analizi</a:t>
            </a:r>
          </a:p>
        </p:txBody>
      </p:sp>
      <p:sp>
        <p:nvSpPr>
          <p:cNvPr id="22" name="Yuvarlatılmış Dikdörtgen 21">
            <a:extLst>
              <a:ext uri="{FF2B5EF4-FFF2-40B4-BE49-F238E27FC236}">
                <a16:creationId xmlns:a16="http://schemas.microsoft.com/office/drawing/2014/main" xmlns="" id="{937639D7-BFDA-D149-A8AA-EE14218DAA1E}"/>
              </a:ext>
            </a:extLst>
          </p:cNvPr>
          <p:cNvSpPr/>
          <p:nvPr/>
        </p:nvSpPr>
        <p:spPr>
          <a:xfrm>
            <a:off x="1414893" y="3914145"/>
            <a:ext cx="9634257" cy="1280535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E-Posta Pazarlaması Alanında 1950-2019 Yılları Arasında Yapılan Çalışmalara Yönelik Bir Şematik Yazın Taraması</a:t>
            </a:r>
          </a:p>
        </p:txBody>
      </p:sp>
      <p:sp>
        <p:nvSpPr>
          <p:cNvPr id="23" name="Yuvarlatılmış Dikdörtgen 22">
            <a:extLst>
              <a:ext uri="{FF2B5EF4-FFF2-40B4-BE49-F238E27FC236}">
                <a16:creationId xmlns:a16="http://schemas.microsoft.com/office/drawing/2014/main" xmlns="" id="{5D3BFF67-C9F0-2940-9859-E352384664B0}"/>
              </a:ext>
            </a:extLst>
          </p:cNvPr>
          <p:cNvSpPr/>
          <p:nvPr/>
        </p:nvSpPr>
        <p:spPr>
          <a:xfrm>
            <a:off x="1414893" y="5286639"/>
            <a:ext cx="9634257" cy="1280535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1991-2021 Yılları Arasında Gerçekleştirilen Kurumsal Mantık Çalışmalarının Bibliyometrik Ve Bilimsel Haritalama Teknikleri İle İncelenmesi </a:t>
            </a:r>
          </a:p>
        </p:txBody>
      </p:sp>
      <p:sp>
        <p:nvSpPr>
          <p:cNvPr id="24" name="Dikdörtgen 23">
            <a:extLst>
              <a:ext uri="{FF2B5EF4-FFF2-40B4-BE49-F238E27FC236}">
                <a16:creationId xmlns:a16="http://schemas.microsoft.com/office/drawing/2014/main" xmlns="" id="{6DA1A7FB-B3E3-3C42-8050-BE6FA385DB14}"/>
              </a:ext>
            </a:extLst>
          </p:cNvPr>
          <p:cNvSpPr/>
          <p:nvPr/>
        </p:nvSpPr>
        <p:spPr>
          <a:xfrm>
            <a:off x="244249" y="300810"/>
            <a:ext cx="11642951" cy="62763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Başlık 1">
            <a:extLst>
              <a:ext uri="{FF2B5EF4-FFF2-40B4-BE49-F238E27FC236}">
                <a16:creationId xmlns:a16="http://schemas.microsoft.com/office/drawing/2014/main" xmlns="" id="{47B8E788-7288-334F-A4DD-229B242D5177}"/>
              </a:ext>
            </a:extLst>
          </p:cNvPr>
          <p:cNvSpPr txBox="1">
            <a:spLocks/>
          </p:cNvSpPr>
          <p:nvPr/>
        </p:nvSpPr>
        <p:spPr>
          <a:xfrm>
            <a:off x="1583671" y="959008"/>
            <a:ext cx="10913128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800" b="1" u="sng" dirty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Ulusal Bildiriler</a:t>
            </a:r>
          </a:p>
          <a:p>
            <a:endParaRPr lang="en-US" sz="4800" b="1" u="sng" dirty="0">
              <a:solidFill>
                <a:srgbClr val="324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Başlık 1">
            <a:extLst>
              <a:ext uri="{FF2B5EF4-FFF2-40B4-BE49-F238E27FC236}">
                <a16:creationId xmlns:a16="http://schemas.microsoft.com/office/drawing/2014/main" xmlns="" id="{B3DD5DE8-1A84-C54E-AD36-D80A96ACDB64}"/>
              </a:ext>
            </a:extLst>
          </p:cNvPr>
          <p:cNvSpPr txBox="1">
            <a:spLocks/>
          </p:cNvSpPr>
          <p:nvPr/>
        </p:nvSpPr>
        <p:spPr>
          <a:xfrm>
            <a:off x="705766" y="296226"/>
            <a:ext cx="5894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8800" b="1" dirty="0">
                <a:solidFill>
                  <a:srgbClr val="32457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  <a:endParaRPr lang="en-US" sz="60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7" name="Yuvarlatılmış Dikdörtgen 26">
            <a:extLst>
              <a:ext uri="{FF2B5EF4-FFF2-40B4-BE49-F238E27FC236}">
                <a16:creationId xmlns:a16="http://schemas.microsoft.com/office/drawing/2014/main" xmlns="" id="{48A713CD-6BAB-8147-94DB-28BB286410E2}"/>
              </a:ext>
            </a:extLst>
          </p:cNvPr>
          <p:cNvSpPr/>
          <p:nvPr/>
        </p:nvSpPr>
        <p:spPr>
          <a:xfrm>
            <a:off x="1583670" y="1863820"/>
            <a:ext cx="9634257" cy="1280535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Tüketim Ritüeli Çalışmalarının Bibliyometrik Analizi</a:t>
            </a:r>
          </a:p>
        </p:txBody>
      </p:sp>
      <p:sp>
        <p:nvSpPr>
          <p:cNvPr id="28" name="Yuvarlatılmış Dikdörtgen 27">
            <a:extLst>
              <a:ext uri="{FF2B5EF4-FFF2-40B4-BE49-F238E27FC236}">
                <a16:creationId xmlns:a16="http://schemas.microsoft.com/office/drawing/2014/main" xmlns="" id="{0CF6DDBA-3BB8-7147-A0E4-D8D1358EC97B}"/>
              </a:ext>
            </a:extLst>
          </p:cNvPr>
          <p:cNvSpPr/>
          <p:nvPr/>
        </p:nvSpPr>
        <p:spPr>
          <a:xfrm>
            <a:off x="1583670" y="3546919"/>
            <a:ext cx="9634257" cy="1280535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İki Teker Üzerindeki Örgütler: Türkiye’de Bulunan Motosiklet Kulüplerinin Kurumsal Mantık Perspektifiyle Değerlendirilmesi</a:t>
            </a:r>
          </a:p>
        </p:txBody>
      </p:sp>
      <p:sp>
        <p:nvSpPr>
          <p:cNvPr id="31" name="Dikdörtgen 30">
            <a:extLst>
              <a:ext uri="{FF2B5EF4-FFF2-40B4-BE49-F238E27FC236}">
                <a16:creationId xmlns:a16="http://schemas.microsoft.com/office/drawing/2014/main" xmlns="" id="{B6FCDFE5-22DE-F044-8316-863199BA5A36}"/>
              </a:ext>
            </a:extLst>
          </p:cNvPr>
          <p:cNvSpPr/>
          <p:nvPr/>
        </p:nvSpPr>
        <p:spPr>
          <a:xfrm>
            <a:off x="549048" y="325324"/>
            <a:ext cx="11642951" cy="62763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Başlık 1">
            <a:extLst>
              <a:ext uri="{FF2B5EF4-FFF2-40B4-BE49-F238E27FC236}">
                <a16:creationId xmlns:a16="http://schemas.microsoft.com/office/drawing/2014/main" xmlns="" id="{408F6024-D0D8-CD47-BD21-3E492D8E4E9D}"/>
              </a:ext>
            </a:extLst>
          </p:cNvPr>
          <p:cNvSpPr txBox="1">
            <a:spLocks/>
          </p:cNvSpPr>
          <p:nvPr/>
        </p:nvSpPr>
        <p:spPr>
          <a:xfrm>
            <a:off x="1736070" y="833119"/>
            <a:ext cx="10913128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800" b="1" u="sng" dirty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Uluslararası Kitap Bölümleri</a:t>
            </a:r>
          </a:p>
          <a:p>
            <a:endParaRPr lang="en-US" sz="4800" b="1" u="sng" dirty="0">
              <a:solidFill>
                <a:srgbClr val="324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Başlık 1">
            <a:extLst>
              <a:ext uri="{FF2B5EF4-FFF2-40B4-BE49-F238E27FC236}">
                <a16:creationId xmlns:a16="http://schemas.microsoft.com/office/drawing/2014/main" xmlns="" id="{FAED1AFC-0C33-914B-B868-E07A07976386}"/>
              </a:ext>
            </a:extLst>
          </p:cNvPr>
          <p:cNvSpPr txBox="1">
            <a:spLocks/>
          </p:cNvSpPr>
          <p:nvPr/>
        </p:nvSpPr>
        <p:spPr>
          <a:xfrm>
            <a:off x="858165" y="170337"/>
            <a:ext cx="5894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8800" b="1" dirty="0">
                <a:solidFill>
                  <a:srgbClr val="32457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  <a:endParaRPr lang="en-US" sz="60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4" name="Yuvarlatılmış Dikdörtgen 33">
            <a:extLst>
              <a:ext uri="{FF2B5EF4-FFF2-40B4-BE49-F238E27FC236}">
                <a16:creationId xmlns:a16="http://schemas.microsoft.com/office/drawing/2014/main" xmlns="" id="{F177E502-5875-D944-A6DA-E86C062EED04}"/>
              </a:ext>
            </a:extLst>
          </p:cNvPr>
          <p:cNvSpPr/>
          <p:nvPr/>
        </p:nvSpPr>
        <p:spPr>
          <a:xfrm>
            <a:off x="1736070" y="1304138"/>
            <a:ext cx="9634257" cy="893161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 err="1">
                <a:solidFill>
                  <a:srgbClr val="324575"/>
                </a:solidFill>
              </a:rPr>
              <a:t>Similar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Investment</a:t>
            </a:r>
            <a:r>
              <a:rPr lang="tr-TR" sz="2400" dirty="0">
                <a:solidFill>
                  <a:srgbClr val="324575"/>
                </a:solidFill>
              </a:rPr>
              <a:t> and </a:t>
            </a:r>
            <a:r>
              <a:rPr lang="tr-TR" sz="2400" dirty="0" err="1">
                <a:solidFill>
                  <a:srgbClr val="324575"/>
                </a:solidFill>
              </a:rPr>
              <a:t>Gambling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Alternatives</a:t>
            </a:r>
            <a:r>
              <a:rPr lang="tr-TR" sz="2400" dirty="0">
                <a:solidFill>
                  <a:srgbClr val="324575"/>
                </a:solidFill>
              </a:rPr>
              <a:t> That </a:t>
            </a:r>
            <a:r>
              <a:rPr lang="tr-TR" sz="2400" dirty="0" err="1">
                <a:solidFill>
                  <a:srgbClr val="324575"/>
                </a:solidFill>
              </a:rPr>
              <a:t>Differ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Due</a:t>
            </a:r>
            <a:r>
              <a:rPr lang="tr-TR" sz="2400" dirty="0">
                <a:solidFill>
                  <a:srgbClr val="324575"/>
                </a:solidFill>
              </a:rPr>
              <a:t> to </a:t>
            </a:r>
            <a:r>
              <a:rPr lang="tr-TR" sz="2400" dirty="0" err="1">
                <a:solidFill>
                  <a:srgbClr val="324575"/>
                </a:solidFill>
              </a:rPr>
              <a:t>Culture</a:t>
            </a:r>
            <a:r>
              <a:rPr lang="tr-TR" sz="2400" dirty="0">
                <a:solidFill>
                  <a:srgbClr val="324575"/>
                </a:solidFill>
              </a:rPr>
              <a:t>: </a:t>
            </a:r>
            <a:r>
              <a:rPr lang="tr-TR" sz="2400" dirty="0" err="1">
                <a:solidFill>
                  <a:srgbClr val="324575"/>
                </a:solidFill>
              </a:rPr>
              <a:t>Turkey</a:t>
            </a:r>
            <a:r>
              <a:rPr lang="tr-TR" sz="2400" dirty="0">
                <a:solidFill>
                  <a:srgbClr val="324575"/>
                </a:solidFill>
              </a:rPr>
              <a:t>, </a:t>
            </a:r>
            <a:r>
              <a:rPr lang="tr-TR" sz="2400" dirty="0" err="1">
                <a:solidFill>
                  <a:srgbClr val="324575"/>
                </a:solidFill>
              </a:rPr>
              <a:t>Kosovo</a:t>
            </a:r>
            <a:r>
              <a:rPr lang="tr-TR" sz="2400" dirty="0">
                <a:solidFill>
                  <a:srgbClr val="324575"/>
                </a:solidFill>
              </a:rPr>
              <a:t> and Japan </a:t>
            </a:r>
            <a:r>
              <a:rPr lang="tr-TR" sz="2400" dirty="0" err="1">
                <a:solidFill>
                  <a:srgbClr val="324575"/>
                </a:solidFill>
              </a:rPr>
              <a:t>Comparison</a:t>
            </a:r>
            <a:endParaRPr lang="tr-TR" sz="2400" dirty="0">
              <a:solidFill>
                <a:srgbClr val="324575"/>
              </a:solidFill>
            </a:endParaRPr>
          </a:p>
        </p:txBody>
      </p:sp>
      <p:sp>
        <p:nvSpPr>
          <p:cNvPr id="35" name="Yuvarlatılmış Dikdörtgen 34">
            <a:extLst>
              <a:ext uri="{FF2B5EF4-FFF2-40B4-BE49-F238E27FC236}">
                <a16:creationId xmlns:a16="http://schemas.microsoft.com/office/drawing/2014/main" xmlns="" id="{406429C1-3B9C-694A-B6DE-B7D285835527}"/>
              </a:ext>
            </a:extLst>
          </p:cNvPr>
          <p:cNvSpPr/>
          <p:nvPr/>
        </p:nvSpPr>
        <p:spPr>
          <a:xfrm>
            <a:off x="1719692" y="2290082"/>
            <a:ext cx="9634257" cy="893161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Sosyal Medyada </a:t>
            </a:r>
            <a:r>
              <a:rPr lang="tr-TR" sz="2400" dirty="0" err="1">
                <a:solidFill>
                  <a:srgbClr val="324575"/>
                </a:solidFill>
              </a:rPr>
              <a:t>Influencer</a:t>
            </a:r>
            <a:r>
              <a:rPr lang="tr-TR" sz="2400" dirty="0">
                <a:solidFill>
                  <a:srgbClr val="324575"/>
                </a:solidFill>
              </a:rPr>
              <a:t> Pazarlama</a:t>
            </a:r>
          </a:p>
        </p:txBody>
      </p:sp>
      <p:sp>
        <p:nvSpPr>
          <p:cNvPr id="36" name="Yuvarlatılmış Dikdörtgen 35">
            <a:extLst>
              <a:ext uri="{FF2B5EF4-FFF2-40B4-BE49-F238E27FC236}">
                <a16:creationId xmlns:a16="http://schemas.microsoft.com/office/drawing/2014/main" xmlns="" id="{CE1D7AF2-4F14-8840-A16B-0F3FC89A7BF2}"/>
              </a:ext>
            </a:extLst>
          </p:cNvPr>
          <p:cNvSpPr/>
          <p:nvPr/>
        </p:nvSpPr>
        <p:spPr>
          <a:xfrm>
            <a:off x="1697180" y="3271558"/>
            <a:ext cx="9634257" cy="893161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Reklam Planlama ve Yayın Süreci</a:t>
            </a:r>
          </a:p>
        </p:txBody>
      </p:sp>
      <p:sp>
        <p:nvSpPr>
          <p:cNvPr id="37" name="Yuvarlatılmış Dikdörtgen 36">
            <a:extLst>
              <a:ext uri="{FF2B5EF4-FFF2-40B4-BE49-F238E27FC236}">
                <a16:creationId xmlns:a16="http://schemas.microsoft.com/office/drawing/2014/main" xmlns="" id="{BAD7A7A5-4E0C-DD42-BC2F-F546779EF823}"/>
              </a:ext>
            </a:extLst>
          </p:cNvPr>
          <p:cNvSpPr/>
          <p:nvPr/>
        </p:nvSpPr>
        <p:spPr>
          <a:xfrm>
            <a:off x="1680802" y="4257502"/>
            <a:ext cx="9634257" cy="893161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Geleneksel Pazarlamadan Dijital Pazarlamaya Geçiş</a:t>
            </a:r>
          </a:p>
        </p:txBody>
      </p:sp>
      <p:sp>
        <p:nvSpPr>
          <p:cNvPr id="38" name="Yuvarlatılmış Dikdörtgen 37">
            <a:extLst>
              <a:ext uri="{FF2B5EF4-FFF2-40B4-BE49-F238E27FC236}">
                <a16:creationId xmlns:a16="http://schemas.microsoft.com/office/drawing/2014/main" xmlns="" id="{C1A77876-D043-EF49-B772-C554B059D187}"/>
              </a:ext>
            </a:extLst>
          </p:cNvPr>
          <p:cNvSpPr/>
          <p:nvPr/>
        </p:nvSpPr>
        <p:spPr>
          <a:xfrm>
            <a:off x="1680801" y="5231734"/>
            <a:ext cx="9634257" cy="893161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Marka Değerine Dijital Uygulamaların Etkisi</a:t>
            </a:r>
          </a:p>
        </p:txBody>
      </p:sp>
      <p:sp>
        <p:nvSpPr>
          <p:cNvPr id="47" name="Dikdörtgen 46">
            <a:extLst>
              <a:ext uri="{FF2B5EF4-FFF2-40B4-BE49-F238E27FC236}">
                <a16:creationId xmlns:a16="http://schemas.microsoft.com/office/drawing/2014/main" xmlns="" id="{8606209E-B203-8B49-A83E-B5B69477FD95}"/>
              </a:ext>
            </a:extLst>
          </p:cNvPr>
          <p:cNvSpPr/>
          <p:nvPr/>
        </p:nvSpPr>
        <p:spPr>
          <a:xfrm>
            <a:off x="400966" y="325324"/>
            <a:ext cx="11642951" cy="62763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8" name="Başlık 1">
            <a:extLst>
              <a:ext uri="{FF2B5EF4-FFF2-40B4-BE49-F238E27FC236}">
                <a16:creationId xmlns:a16="http://schemas.microsoft.com/office/drawing/2014/main" xmlns="" id="{886A25A1-A4EC-7D49-A4A6-E39C5861D94B}"/>
              </a:ext>
            </a:extLst>
          </p:cNvPr>
          <p:cNvSpPr txBox="1">
            <a:spLocks/>
          </p:cNvSpPr>
          <p:nvPr/>
        </p:nvSpPr>
        <p:spPr>
          <a:xfrm>
            <a:off x="2130318" y="1561117"/>
            <a:ext cx="10913128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800" b="1" u="sng" dirty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Ulusal Kitap Bölümleri</a:t>
            </a:r>
          </a:p>
          <a:p>
            <a:endParaRPr lang="en-US" sz="4800" b="1" u="sng" dirty="0">
              <a:solidFill>
                <a:srgbClr val="324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Başlık 1">
            <a:extLst>
              <a:ext uri="{FF2B5EF4-FFF2-40B4-BE49-F238E27FC236}">
                <a16:creationId xmlns:a16="http://schemas.microsoft.com/office/drawing/2014/main" xmlns="" id="{58DF11A2-0823-0244-AADF-1281344549E6}"/>
              </a:ext>
            </a:extLst>
          </p:cNvPr>
          <p:cNvSpPr txBox="1">
            <a:spLocks/>
          </p:cNvSpPr>
          <p:nvPr/>
        </p:nvSpPr>
        <p:spPr>
          <a:xfrm>
            <a:off x="1252413" y="898335"/>
            <a:ext cx="5894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8800" b="1" dirty="0">
                <a:solidFill>
                  <a:srgbClr val="32457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  <a:endParaRPr lang="en-US" sz="60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50" name="Yuvarlatılmış Dikdörtgen 49">
            <a:extLst>
              <a:ext uri="{FF2B5EF4-FFF2-40B4-BE49-F238E27FC236}">
                <a16:creationId xmlns:a16="http://schemas.microsoft.com/office/drawing/2014/main" xmlns="" id="{E21802E3-5CAF-B640-A5AD-B1C2CB509FB1}"/>
              </a:ext>
            </a:extLst>
          </p:cNvPr>
          <p:cNvSpPr/>
          <p:nvPr/>
        </p:nvSpPr>
        <p:spPr>
          <a:xfrm>
            <a:off x="2859427" y="2540656"/>
            <a:ext cx="5976552" cy="893161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rgbClr val="324575"/>
                </a:solidFill>
              </a:rPr>
              <a:t>İşlem Maliyet Kuramı</a:t>
            </a:r>
          </a:p>
        </p:txBody>
      </p:sp>
      <p:sp>
        <p:nvSpPr>
          <p:cNvPr id="51" name="Yuvarlatılmış Dikdörtgen 50">
            <a:extLst>
              <a:ext uri="{FF2B5EF4-FFF2-40B4-BE49-F238E27FC236}">
                <a16:creationId xmlns:a16="http://schemas.microsoft.com/office/drawing/2014/main" xmlns="" id="{F8DBF4A0-231A-4949-8793-86A1E8255354}"/>
              </a:ext>
            </a:extLst>
          </p:cNvPr>
          <p:cNvSpPr/>
          <p:nvPr/>
        </p:nvSpPr>
        <p:spPr>
          <a:xfrm>
            <a:off x="2843049" y="3526600"/>
            <a:ext cx="5976552" cy="893161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rgbClr val="324575"/>
                </a:solidFill>
              </a:rPr>
              <a:t>Dijital Marka İtibarı</a:t>
            </a:r>
          </a:p>
        </p:txBody>
      </p:sp>
      <p:sp>
        <p:nvSpPr>
          <p:cNvPr id="40" name="Dikdörtgen 39">
            <a:extLst>
              <a:ext uri="{FF2B5EF4-FFF2-40B4-BE49-F238E27FC236}">
                <a16:creationId xmlns:a16="http://schemas.microsoft.com/office/drawing/2014/main" xmlns="" id="{DAC9EF5F-B423-E44B-89F1-6EFD2CCF185E}"/>
              </a:ext>
            </a:extLst>
          </p:cNvPr>
          <p:cNvSpPr/>
          <p:nvPr/>
        </p:nvSpPr>
        <p:spPr>
          <a:xfrm>
            <a:off x="0" y="325324"/>
            <a:ext cx="11642951" cy="62763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1" name="Başlık 1">
            <a:extLst>
              <a:ext uri="{FF2B5EF4-FFF2-40B4-BE49-F238E27FC236}">
                <a16:creationId xmlns:a16="http://schemas.microsoft.com/office/drawing/2014/main" xmlns="" id="{BEBE4B8E-BA91-8B4D-B421-3F5B6CCE19B8}"/>
              </a:ext>
            </a:extLst>
          </p:cNvPr>
          <p:cNvSpPr txBox="1">
            <a:spLocks/>
          </p:cNvSpPr>
          <p:nvPr/>
        </p:nvSpPr>
        <p:spPr>
          <a:xfrm>
            <a:off x="2164411" y="580537"/>
            <a:ext cx="10913128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800" b="1" u="sng" dirty="0" smtClean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Projeler</a:t>
            </a:r>
            <a:endParaRPr lang="en-US" sz="4800" b="1" u="sng" dirty="0">
              <a:solidFill>
                <a:srgbClr val="324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Başlık 1">
            <a:extLst>
              <a:ext uri="{FF2B5EF4-FFF2-40B4-BE49-F238E27FC236}">
                <a16:creationId xmlns:a16="http://schemas.microsoft.com/office/drawing/2014/main" xmlns="" id="{B64D726A-8C21-734D-A6FF-020D4D4B0ACB}"/>
              </a:ext>
            </a:extLst>
          </p:cNvPr>
          <p:cNvSpPr txBox="1">
            <a:spLocks/>
          </p:cNvSpPr>
          <p:nvPr/>
        </p:nvSpPr>
        <p:spPr>
          <a:xfrm>
            <a:off x="1143921" y="1446137"/>
            <a:ext cx="589483" cy="7586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5400" b="1" dirty="0">
                <a:solidFill>
                  <a:srgbClr val="32457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  <a:endParaRPr lang="en-US" sz="54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3" name="Başlık 1">
            <a:extLst>
              <a:ext uri="{FF2B5EF4-FFF2-40B4-BE49-F238E27FC236}">
                <a16:creationId xmlns:a16="http://schemas.microsoft.com/office/drawing/2014/main" xmlns="" id="{D3437811-7D27-4843-9501-4FD6B4938BA7}"/>
              </a:ext>
            </a:extLst>
          </p:cNvPr>
          <p:cNvSpPr txBox="1">
            <a:spLocks/>
          </p:cNvSpPr>
          <p:nvPr/>
        </p:nvSpPr>
        <p:spPr>
          <a:xfrm>
            <a:off x="1996634" y="1517319"/>
            <a:ext cx="10913128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b="1" u="sng" dirty="0" smtClean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TÜBİTAK 2218</a:t>
            </a:r>
            <a:endParaRPr lang="tr-TR" sz="3600" b="1" u="sng" dirty="0">
              <a:solidFill>
                <a:srgbClr val="324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Başlık 1">
            <a:extLst>
              <a:ext uri="{FF2B5EF4-FFF2-40B4-BE49-F238E27FC236}">
                <a16:creationId xmlns:a16="http://schemas.microsoft.com/office/drawing/2014/main" xmlns="" id="{7C8E3998-BFB9-7C4E-B2F4-C6EC90354C6C}"/>
              </a:ext>
            </a:extLst>
          </p:cNvPr>
          <p:cNvSpPr txBox="1">
            <a:spLocks/>
          </p:cNvSpPr>
          <p:nvPr/>
        </p:nvSpPr>
        <p:spPr>
          <a:xfrm>
            <a:off x="1996634" y="2331698"/>
            <a:ext cx="10913128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u="sng" dirty="0" smtClean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TÜBİTAK 1002</a:t>
            </a:r>
            <a:endParaRPr lang="en-US" sz="3600" b="1" u="sng" dirty="0">
              <a:solidFill>
                <a:srgbClr val="324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Başlık 1">
            <a:extLst>
              <a:ext uri="{FF2B5EF4-FFF2-40B4-BE49-F238E27FC236}">
                <a16:creationId xmlns:a16="http://schemas.microsoft.com/office/drawing/2014/main" xmlns="" id="{A3684768-748D-6441-8FA0-3189D9D886EF}"/>
              </a:ext>
            </a:extLst>
          </p:cNvPr>
          <p:cNvSpPr txBox="1">
            <a:spLocks/>
          </p:cNvSpPr>
          <p:nvPr/>
        </p:nvSpPr>
        <p:spPr>
          <a:xfrm>
            <a:off x="1996634" y="3146077"/>
            <a:ext cx="10913128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b="1" u="sng" dirty="0" smtClean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TÜBİTAK 2209</a:t>
            </a:r>
            <a:endParaRPr lang="en-US" sz="3600" b="1" u="sng" dirty="0">
              <a:solidFill>
                <a:srgbClr val="324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Başlık 1">
            <a:extLst>
              <a:ext uri="{FF2B5EF4-FFF2-40B4-BE49-F238E27FC236}">
                <a16:creationId xmlns:a16="http://schemas.microsoft.com/office/drawing/2014/main" xmlns="" id="{A51EF10C-8051-3143-98C8-B63E5BA847CF}"/>
              </a:ext>
            </a:extLst>
          </p:cNvPr>
          <p:cNvSpPr txBox="1">
            <a:spLocks/>
          </p:cNvSpPr>
          <p:nvPr/>
        </p:nvSpPr>
        <p:spPr>
          <a:xfrm>
            <a:off x="1996634" y="3960456"/>
            <a:ext cx="10913128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b="1" u="sng" dirty="0" smtClean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Sanayi Üniversite İşbirliği </a:t>
            </a:r>
            <a:endParaRPr lang="tr-TR" sz="3600" b="1" u="sng" dirty="0">
              <a:solidFill>
                <a:srgbClr val="324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Başlık 1">
            <a:extLst>
              <a:ext uri="{FF2B5EF4-FFF2-40B4-BE49-F238E27FC236}">
                <a16:creationId xmlns:a16="http://schemas.microsoft.com/office/drawing/2014/main" xmlns="" id="{6235A96C-FEE4-8944-A8CF-0ADB16EE811F}"/>
              </a:ext>
            </a:extLst>
          </p:cNvPr>
          <p:cNvSpPr txBox="1">
            <a:spLocks/>
          </p:cNvSpPr>
          <p:nvPr/>
        </p:nvSpPr>
        <p:spPr>
          <a:xfrm>
            <a:off x="1996634" y="4774835"/>
            <a:ext cx="10913128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b="1" u="sng" dirty="0" smtClean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</a:t>
            </a:r>
            <a:r>
              <a:rPr lang="tr-TR" sz="3600" b="1" u="sng" dirty="0" err="1" smtClean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PRojesi</a:t>
            </a:r>
            <a:endParaRPr lang="tr-TR" sz="3600" b="1" u="sng" dirty="0">
              <a:solidFill>
                <a:srgbClr val="324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Başlık 1">
            <a:extLst>
              <a:ext uri="{FF2B5EF4-FFF2-40B4-BE49-F238E27FC236}">
                <a16:creationId xmlns:a16="http://schemas.microsoft.com/office/drawing/2014/main" xmlns="" id="{BCC4195A-B24A-F540-A488-3A6D9BA815A6}"/>
              </a:ext>
            </a:extLst>
          </p:cNvPr>
          <p:cNvSpPr txBox="1">
            <a:spLocks/>
          </p:cNvSpPr>
          <p:nvPr/>
        </p:nvSpPr>
        <p:spPr>
          <a:xfrm>
            <a:off x="627407" y="2217026"/>
            <a:ext cx="1214490" cy="978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5400" b="1" dirty="0" smtClean="0">
                <a:solidFill>
                  <a:srgbClr val="32457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 4</a:t>
            </a:r>
            <a:endParaRPr lang="en-US" sz="54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55" name="Başlık 1">
            <a:extLst>
              <a:ext uri="{FF2B5EF4-FFF2-40B4-BE49-F238E27FC236}">
                <a16:creationId xmlns:a16="http://schemas.microsoft.com/office/drawing/2014/main" xmlns="" id="{089709AC-764B-6542-BE93-0DF27E02EABA}"/>
              </a:ext>
            </a:extLst>
          </p:cNvPr>
          <p:cNvSpPr txBox="1">
            <a:spLocks/>
          </p:cNvSpPr>
          <p:nvPr/>
        </p:nvSpPr>
        <p:spPr>
          <a:xfrm>
            <a:off x="627405" y="3036405"/>
            <a:ext cx="1214491" cy="978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5400" b="1" dirty="0" smtClean="0">
                <a:solidFill>
                  <a:srgbClr val="32457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 8</a:t>
            </a:r>
            <a:endParaRPr lang="en-US" sz="54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56" name="Başlık 1">
            <a:extLst>
              <a:ext uri="{FF2B5EF4-FFF2-40B4-BE49-F238E27FC236}">
                <a16:creationId xmlns:a16="http://schemas.microsoft.com/office/drawing/2014/main" xmlns="" id="{B3B1323D-42A5-474C-9115-5C183A457713}"/>
              </a:ext>
            </a:extLst>
          </p:cNvPr>
          <p:cNvSpPr txBox="1">
            <a:spLocks/>
          </p:cNvSpPr>
          <p:nvPr/>
        </p:nvSpPr>
        <p:spPr>
          <a:xfrm>
            <a:off x="1090293" y="3793364"/>
            <a:ext cx="623576" cy="978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5400" b="1" dirty="0">
                <a:solidFill>
                  <a:srgbClr val="32457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  <a:endParaRPr lang="en-US" sz="54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57" name="Başlık 1">
            <a:extLst>
              <a:ext uri="{FF2B5EF4-FFF2-40B4-BE49-F238E27FC236}">
                <a16:creationId xmlns:a16="http://schemas.microsoft.com/office/drawing/2014/main" xmlns="" id="{55DAA9C0-3938-404E-95A0-E049A0C27964}"/>
              </a:ext>
            </a:extLst>
          </p:cNvPr>
          <p:cNvSpPr txBox="1">
            <a:spLocks/>
          </p:cNvSpPr>
          <p:nvPr/>
        </p:nvSpPr>
        <p:spPr>
          <a:xfrm>
            <a:off x="1102429" y="4562801"/>
            <a:ext cx="589483" cy="978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5400" b="1" dirty="0">
                <a:solidFill>
                  <a:srgbClr val="32457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  <a:endParaRPr lang="en-US" sz="54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58" name="Başlık 1">
            <a:extLst>
              <a:ext uri="{FF2B5EF4-FFF2-40B4-BE49-F238E27FC236}">
                <a16:creationId xmlns:a16="http://schemas.microsoft.com/office/drawing/2014/main" xmlns="" id="{6D33B8CA-1C72-DD43-99CC-28BC5D53C170}"/>
              </a:ext>
            </a:extLst>
          </p:cNvPr>
          <p:cNvSpPr txBox="1">
            <a:spLocks/>
          </p:cNvSpPr>
          <p:nvPr/>
        </p:nvSpPr>
        <p:spPr>
          <a:xfrm>
            <a:off x="1252413" y="5429229"/>
            <a:ext cx="589483" cy="978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4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59" name="Başlık 1">
            <a:extLst>
              <a:ext uri="{FF2B5EF4-FFF2-40B4-BE49-F238E27FC236}">
                <a16:creationId xmlns:a16="http://schemas.microsoft.com/office/drawing/2014/main" xmlns="" id="{7129E717-9BCC-5441-81D0-5A8BBB0B0D61}"/>
              </a:ext>
            </a:extLst>
          </p:cNvPr>
          <p:cNvSpPr txBox="1">
            <a:spLocks/>
          </p:cNvSpPr>
          <p:nvPr/>
        </p:nvSpPr>
        <p:spPr>
          <a:xfrm>
            <a:off x="1996634" y="5589214"/>
            <a:ext cx="10913128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r-TR" sz="3600" b="1" u="sng" dirty="0">
              <a:solidFill>
                <a:srgbClr val="324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49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xmlns="" id="{9302EC2A-934F-6F46-9CC4-393F0B70BAB1}"/>
              </a:ext>
            </a:extLst>
          </p:cNvPr>
          <p:cNvSpPr txBox="1">
            <a:spLocks/>
          </p:cNvSpPr>
          <p:nvPr/>
        </p:nvSpPr>
        <p:spPr>
          <a:xfrm>
            <a:off x="340415" y="231067"/>
            <a:ext cx="47752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000" b="1" u="sng" dirty="0">
                <a:solidFill>
                  <a:srgbClr val="32457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2021 Yayınları</a:t>
            </a:r>
            <a:endParaRPr lang="en-US" sz="3000" b="1" u="sng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7" name="Yuvarlatılmış Dikdörtgen 6">
            <a:extLst>
              <a:ext uri="{FF2B5EF4-FFF2-40B4-BE49-F238E27FC236}">
                <a16:creationId xmlns:a16="http://schemas.microsoft.com/office/drawing/2014/main" xmlns="" id="{4436970D-1781-ED42-B2BB-326A2E094846}"/>
              </a:ext>
            </a:extLst>
          </p:cNvPr>
          <p:cNvSpPr/>
          <p:nvPr/>
        </p:nvSpPr>
        <p:spPr>
          <a:xfrm>
            <a:off x="1278871" y="2657370"/>
            <a:ext cx="9634257" cy="945889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A </a:t>
            </a:r>
            <a:r>
              <a:rPr lang="tr-TR" sz="2400" dirty="0" err="1">
                <a:solidFill>
                  <a:srgbClr val="324575"/>
                </a:solidFill>
              </a:rPr>
              <a:t>Bibliometric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Overview</a:t>
            </a:r>
            <a:r>
              <a:rPr lang="tr-TR" sz="2400" dirty="0">
                <a:solidFill>
                  <a:srgbClr val="324575"/>
                </a:solidFill>
              </a:rPr>
              <a:t> Of The Journal Of </a:t>
            </a:r>
            <a:r>
              <a:rPr lang="tr-TR" sz="2400" dirty="0" err="1">
                <a:solidFill>
                  <a:srgbClr val="324575"/>
                </a:solidFill>
              </a:rPr>
              <a:t>Historical</a:t>
            </a:r>
            <a:r>
              <a:rPr lang="tr-TR" sz="2400" dirty="0">
                <a:solidFill>
                  <a:srgbClr val="324575"/>
                </a:solidFill>
              </a:rPr>
              <a:t> Research in Marketing </a:t>
            </a:r>
            <a:r>
              <a:rPr lang="tr-TR" sz="2400" dirty="0" err="1">
                <a:solidFill>
                  <a:srgbClr val="324575"/>
                </a:solidFill>
              </a:rPr>
              <a:t>Between</a:t>
            </a:r>
            <a:r>
              <a:rPr lang="tr-TR" sz="2400" dirty="0">
                <a:solidFill>
                  <a:srgbClr val="324575"/>
                </a:solidFill>
              </a:rPr>
              <a:t> 2009 And 2021</a:t>
            </a:r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xmlns="" id="{495AEEA1-7D18-624A-8234-F853AABBB0B7}"/>
              </a:ext>
            </a:extLst>
          </p:cNvPr>
          <p:cNvSpPr txBox="1">
            <a:spLocks/>
          </p:cNvSpPr>
          <p:nvPr/>
        </p:nvSpPr>
        <p:spPr>
          <a:xfrm>
            <a:off x="1183561" y="1821819"/>
            <a:ext cx="4912439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800" b="1" u="sng" dirty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of </a:t>
            </a:r>
            <a:r>
              <a:rPr lang="tr-TR" sz="4800" b="1" u="sng" dirty="0" err="1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endParaRPr lang="en-US" sz="4800" b="1" u="sng" dirty="0">
              <a:solidFill>
                <a:srgbClr val="324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aşlık 1">
            <a:extLst>
              <a:ext uri="{FF2B5EF4-FFF2-40B4-BE49-F238E27FC236}">
                <a16:creationId xmlns:a16="http://schemas.microsoft.com/office/drawing/2014/main" xmlns="" id="{B0D96FAF-CFF5-DF48-A3DD-8E0910B98EBA}"/>
              </a:ext>
            </a:extLst>
          </p:cNvPr>
          <p:cNvSpPr txBox="1">
            <a:spLocks/>
          </p:cNvSpPr>
          <p:nvPr/>
        </p:nvSpPr>
        <p:spPr>
          <a:xfrm>
            <a:off x="340415" y="1556629"/>
            <a:ext cx="5894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8800" b="1" dirty="0">
                <a:solidFill>
                  <a:srgbClr val="32457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  <a:endParaRPr lang="en-US" sz="60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9" name="Yuvarlatılmış Dikdörtgen 8">
            <a:extLst>
              <a:ext uri="{FF2B5EF4-FFF2-40B4-BE49-F238E27FC236}">
                <a16:creationId xmlns:a16="http://schemas.microsoft.com/office/drawing/2014/main" xmlns="" id="{FC5E007C-531E-ED48-B062-54CD5246C041}"/>
              </a:ext>
            </a:extLst>
          </p:cNvPr>
          <p:cNvSpPr/>
          <p:nvPr/>
        </p:nvSpPr>
        <p:spPr>
          <a:xfrm>
            <a:off x="1278871" y="3868448"/>
            <a:ext cx="9634257" cy="945889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Using </a:t>
            </a:r>
            <a:r>
              <a:rPr lang="tr-TR" sz="2400" dirty="0" err="1">
                <a:solidFill>
                  <a:srgbClr val="324575"/>
                </a:solidFill>
              </a:rPr>
              <a:t>Event-Related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Potentials</a:t>
            </a:r>
            <a:r>
              <a:rPr lang="tr-TR" sz="2400" dirty="0">
                <a:solidFill>
                  <a:srgbClr val="324575"/>
                </a:solidFill>
              </a:rPr>
              <a:t> Brain </a:t>
            </a:r>
            <a:r>
              <a:rPr lang="tr-TR" sz="2400" dirty="0" err="1">
                <a:solidFill>
                  <a:srgbClr val="324575"/>
                </a:solidFill>
              </a:rPr>
              <a:t>Methods</a:t>
            </a:r>
            <a:r>
              <a:rPr lang="tr-TR" sz="2400" dirty="0">
                <a:solidFill>
                  <a:srgbClr val="324575"/>
                </a:solidFill>
              </a:rPr>
              <a:t> to </a:t>
            </a:r>
            <a:r>
              <a:rPr lang="tr-TR" sz="2400" dirty="0" err="1">
                <a:solidFill>
                  <a:srgbClr val="324575"/>
                </a:solidFill>
              </a:rPr>
              <a:t>Study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Conscious</a:t>
            </a:r>
            <a:r>
              <a:rPr lang="tr-TR" sz="2400" dirty="0">
                <a:solidFill>
                  <a:srgbClr val="324575"/>
                </a:solidFill>
              </a:rPr>
              <a:t> and </a:t>
            </a:r>
            <a:r>
              <a:rPr lang="tr-TR" sz="2400" dirty="0" err="1">
                <a:solidFill>
                  <a:srgbClr val="324575"/>
                </a:solidFill>
              </a:rPr>
              <a:t>Unconscious</a:t>
            </a:r>
            <a:r>
              <a:rPr lang="tr-TR" sz="2400" dirty="0">
                <a:solidFill>
                  <a:srgbClr val="324575"/>
                </a:solidFill>
              </a:rPr>
              <a:t> Consumer </a:t>
            </a:r>
            <a:r>
              <a:rPr lang="tr-TR" sz="2400" dirty="0" err="1">
                <a:solidFill>
                  <a:srgbClr val="324575"/>
                </a:solidFill>
              </a:rPr>
              <a:t>Decisions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</a:p>
        </p:txBody>
      </p:sp>
      <p:sp>
        <p:nvSpPr>
          <p:cNvPr id="10" name="Yuvarlatılmış Dikdörtgen 9">
            <a:extLst>
              <a:ext uri="{FF2B5EF4-FFF2-40B4-BE49-F238E27FC236}">
                <a16:creationId xmlns:a16="http://schemas.microsoft.com/office/drawing/2014/main" xmlns="" id="{CE07F30D-E8F4-7A44-8593-52A621185D83}"/>
              </a:ext>
            </a:extLst>
          </p:cNvPr>
          <p:cNvSpPr/>
          <p:nvPr/>
        </p:nvSpPr>
        <p:spPr>
          <a:xfrm>
            <a:off x="1278871" y="5079526"/>
            <a:ext cx="9634257" cy="945889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The </a:t>
            </a:r>
            <a:r>
              <a:rPr lang="tr-TR" sz="2400" dirty="0" err="1">
                <a:solidFill>
                  <a:srgbClr val="324575"/>
                </a:solidFill>
              </a:rPr>
              <a:t>Neural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Substrate</a:t>
            </a:r>
            <a:r>
              <a:rPr lang="tr-TR" sz="2400" dirty="0">
                <a:solidFill>
                  <a:srgbClr val="324575"/>
                </a:solidFill>
              </a:rPr>
              <a:t> Of </a:t>
            </a:r>
            <a:r>
              <a:rPr lang="tr-TR" sz="2400" dirty="0" err="1">
                <a:solidFill>
                  <a:srgbClr val="324575"/>
                </a:solidFill>
              </a:rPr>
              <a:t>Schadenfreude</a:t>
            </a:r>
            <a:r>
              <a:rPr lang="tr-TR" sz="2400" dirty="0">
                <a:solidFill>
                  <a:srgbClr val="324575"/>
                </a:solidFill>
              </a:rPr>
              <a:t>: The </a:t>
            </a:r>
            <a:r>
              <a:rPr lang="tr-TR" sz="2400" dirty="0" err="1">
                <a:solidFill>
                  <a:srgbClr val="324575"/>
                </a:solidFill>
              </a:rPr>
              <a:t>Effects</a:t>
            </a:r>
            <a:r>
              <a:rPr lang="tr-TR" sz="2400" dirty="0">
                <a:solidFill>
                  <a:srgbClr val="324575"/>
                </a:solidFill>
              </a:rPr>
              <a:t> Of </a:t>
            </a:r>
            <a:r>
              <a:rPr lang="tr-TR" sz="2400" dirty="0" err="1">
                <a:solidFill>
                  <a:srgbClr val="324575"/>
                </a:solidFill>
              </a:rPr>
              <a:t>Competition</a:t>
            </a:r>
            <a:r>
              <a:rPr lang="tr-TR" sz="2400" dirty="0">
                <a:solidFill>
                  <a:srgbClr val="324575"/>
                </a:solidFill>
              </a:rPr>
              <a:t> Level </a:t>
            </a:r>
            <a:r>
              <a:rPr lang="tr-TR" sz="2400" dirty="0" err="1">
                <a:solidFill>
                  <a:srgbClr val="324575"/>
                </a:solidFill>
              </a:rPr>
              <a:t>Changes</a:t>
            </a:r>
            <a:r>
              <a:rPr lang="tr-TR" sz="2400" dirty="0">
                <a:solidFill>
                  <a:srgbClr val="324575"/>
                </a:solidFill>
              </a:rPr>
              <a:t> On The </a:t>
            </a:r>
            <a:r>
              <a:rPr lang="tr-TR" sz="2400" dirty="0" err="1">
                <a:solidFill>
                  <a:srgbClr val="324575"/>
                </a:solidFill>
              </a:rPr>
              <a:t>Processing</a:t>
            </a:r>
            <a:r>
              <a:rPr lang="tr-TR" sz="2400" dirty="0">
                <a:solidFill>
                  <a:srgbClr val="324575"/>
                </a:solidFill>
              </a:rPr>
              <a:t> Of </a:t>
            </a:r>
            <a:r>
              <a:rPr lang="tr-TR" sz="2400" dirty="0" err="1">
                <a:solidFill>
                  <a:srgbClr val="324575"/>
                </a:solidFill>
              </a:rPr>
              <a:t>Pain</a:t>
            </a:r>
            <a:r>
              <a:rPr lang="tr-TR" sz="2400" dirty="0">
                <a:solidFill>
                  <a:srgbClr val="324575"/>
                </a:solidFill>
              </a:rPr>
              <a:t> in </a:t>
            </a:r>
            <a:r>
              <a:rPr lang="tr-TR" sz="2400" dirty="0" err="1">
                <a:solidFill>
                  <a:srgbClr val="324575"/>
                </a:solidFill>
              </a:rPr>
              <a:t>Others</a:t>
            </a:r>
            <a:endParaRPr lang="tr-TR" sz="2400" dirty="0">
              <a:solidFill>
                <a:srgbClr val="324575"/>
              </a:solidFill>
            </a:endParaRP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xmlns="" id="{09D0906D-F65E-764A-8F05-33849B0AB224}"/>
              </a:ext>
            </a:extLst>
          </p:cNvPr>
          <p:cNvSpPr/>
          <p:nvPr/>
        </p:nvSpPr>
        <p:spPr>
          <a:xfrm>
            <a:off x="322606" y="464949"/>
            <a:ext cx="11546785" cy="5878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Yuvarlatılmış Dikdörtgen 10">
            <a:extLst>
              <a:ext uri="{FF2B5EF4-FFF2-40B4-BE49-F238E27FC236}">
                <a16:creationId xmlns:a16="http://schemas.microsoft.com/office/drawing/2014/main" xmlns="" id="{FB7877C5-69CD-154F-AF2A-BB6857314185}"/>
              </a:ext>
            </a:extLst>
          </p:cNvPr>
          <p:cNvSpPr/>
          <p:nvPr/>
        </p:nvSpPr>
        <p:spPr>
          <a:xfrm>
            <a:off x="1278873" y="1825977"/>
            <a:ext cx="9634257" cy="945889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Üniversite Sınırlarında Kayırmacılık: Kayırmacı Davranış </a:t>
            </a:r>
            <a:r>
              <a:rPr lang="tr-TR" sz="2400" dirty="0" err="1">
                <a:solidFill>
                  <a:srgbClr val="324575"/>
                </a:solidFill>
              </a:rPr>
              <a:t>Paternleri</a:t>
            </a:r>
            <a:r>
              <a:rPr lang="tr-TR" sz="2400" dirty="0">
                <a:solidFill>
                  <a:srgbClr val="324575"/>
                </a:solidFill>
              </a:rPr>
              <a:t> ve Kayırmacılığın Kökeni Üzerine Nitel Bir Araştırma</a:t>
            </a:r>
          </a:p>
        </p:txBody>
      </p:sp>
      <p:sp>
        <p:nvSpPr>
          <p:cNvPr id="12" name="Başlık 1">
            <a:extLst>
              <a:ext uri="{FF2B5EF4-FFF2-40B4-BE49-F238E27FC236}">
                <a16:creationId xmlns:a16="http://schemas.microsoft.com/office/drawing/2014/main" xmlns="" id="{20E3190B-F598-FE42-8F48-F98F077D3AF2}"/>
              </a:ext>
            </a:extLst>
          </p:cNvPr>
          <p:cNvSpPr txBox="1">
            <a:spLocks/>
          </p:cNvSpPr>
          <p:nvPr/>
        </p:nvSpPr>
        <p:spPr>
          <a:xfrm>
            <a:off x="1278871" y="1088399"/>
            <a:ext cx="10913128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800" b="1" u="sng" dirty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Uluslararası Hakemli Dergi Makaleleri</a:t>
            </a:r>
          </a:p>
          <a:p>
            <a:endParaRPr lang="en-US" sz="4800" b="1" u="sng" dirty="0">
              <a:solidFill>
                <a:srgbClr val="324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aşlık 1">
            <a:extLst>
              <a:ext uri="{FF2B5EF4-FFF2-40B4-BE49-F238E27FC236}">
                <a16:creationId xmlns:a16="http://schemas.microsoft.com/office/drawing/2014/main" xmlns="" id="{A1E3C194-E577-B94E-B0E5-B14FD710637B}"/>
              </a:ext>
            </a:extLst>
          </p:cNvPr>
          <p:cNvSpPr txBox="1">
            <a:spLocks/>
          </p:cNvSpPr>
          <p:nvPr/>
        </p:nvSpPr>
        <p:spPr>
          <a:xfrm>
            <a:off x="400966" y="425617"/>
            <a:ext cx="5894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8800" b="1" dirty="0">
                <a:solidFill>
                  <a:srgbClr val="32457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  <a:endParaRPr lang="en-US" sz="60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4" name="Yuvarlatılmış Dikdörtgen 13">
            <a:extLst>
              <a:ext uri="{FF2B5EF4-FFF2-40B4-BE49-F238E27FC236}">
                <a16:creationId xmlns:a16="http://schemas.microsoft.com/office/drawing/2014/main" xmlns="" id="{3F2CA372-9E50-4348-ACF9-48AC299FF997}"/>
              </a:ext>
            </a:extLst>
          </p:cNvPr>
          <p:cNvSpPr/>
          <p:nvPr/>
        </p:nvSpPr>
        <p:spPr>
          <a:xfrm>
            <a:off x="1278872" y="2829450"/>
            <a:ext cx="9634257" cy="945889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Sigara Paketlerinde Kullanılan Resimlerin Korku Düzeylerinin Sigara Bırakma Davranışı Üzerindeki Etkileri</a:t>
            </a:r>
          </a:p>
        </p:txBody>
      </p:sp>
      <p:sp>
        <p:nvSpPr>
          <p:cNvPr id="15" name="Yuvarlatılmış Dikdörtgen 14">
            <a:extLst>
              <a:ext uri="{FF2B5EF4-FFF2-40B4-BE49-F238E27FC236}">
                <a16:creationId xmlns:a16="http://schemas.microsoft.com/office/drawing/2014/main" xmlns="" id="{FE10B989-23AA-FE46-8C33-6BA6D3BC3F30}"/>
              </a:ext>
            </a:extLst>
          </p:cNvPr>
          <p:cNvSpPr/>
          <p:nvPr/>
        </p:nvSpPr>
        <p:spPr>
          <a:xfrm>
            <a:off x="1278871" y="3872993"/>
            <a:ext cx="9634257" cy="945889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Benlik Uyuşmazlığı Teorisinin Tüketicilerin Online Satın Alma Davranışına Yansımaları</a:t>
            </a:r>
          </a:p>
        </p:txBody>
      </p:sp>
      <p:sp>
        <p:nvSpPr>
          <p:cNvPr id="16" name="Yuvarlatılmış Dikdörtgen 15">
            <a:extLst>
              <a:ext uri="{FF2B5EF4-FFF2-40B4-BE49-F238E27FC236}">
                <a16:creationId xmlns:a16="http://schemas.microsoft.com/office/drawing/2014/main" xmlns="" id="{736D5431-3BD7-0743-B300-0C13CB1AE2A8}"/>
              </a:ext>
            </a:extLst>
          </p:cNvPr>
          <p:cNvSpPr/>
          <p:nvPr/>
        </p:nvSpPr>
        <p:spPr>
          <a:xfrm>
            <a:off x="1278871" y="4900357"/>
            <a:ext cx="9634257" cy="945889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 err="1">
                <a:solidFill>
                  <a:srgbClr val="324575"/>
                </a:solidFill>
              </a:rPr>
              <a:t>Examination</a:t>
            </a:r>
            <a:r>
              <a:rPr lang="tr-TR" sz="2400" dirty="0">
                <a:solidFill>
                  <a:srgbClr val="324575"/>
                </a:solidFill>
              </a:rPr>
              <a:t> of Consumer </a:t>
            </a:r>
            <a:r>
              <a:rPr lang="tr-TR" sz="2400" dirty="0" err="1">
                <a:solidFill>
                  <a:srgbClr val="324575"/>
                </a:solidFill>
              </a:rPr>
              <a:t>Purchase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Decisions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via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Neuromarketing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Methods</a:t>
            </a:r>
            <a:r>
              <a:rPr lang="tr-TR" sz="2400" dirty="0">
                <a:solidFill>
                  <a:srgbClr val="324575"/>
                </a:solidFill>
              </a:rPr>
              <a:t>: A Social </a:t>
            </a:r>
            <a:r>
              <a:rPr lang="tr-TR" sz="2400" dirty="0" err="1">
                <a:solidFill>
                  <a:srgbClr val="324575"/>
                </a:solidFill>
              </a:rPr>
              <a:t>Psychology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Approach</a:t>
            </a:r>
            <a:endParaRPr lang="tr-TR" sz="2400" dirty="0">
              <a:solidFill>
                <a:srgbClr val="324575"/>
              </a:solidFill>
            </a:endParaRPr>
          </a:p>
        </p:txBody>
      </p:sp>
      <p:sp>
        <p:nvSpPr>
          <p:cNvPr id="17" name="Dikdörtgen 16">
            <a:extLst>
              <a:ext uri="{FF2B5EF4-FFF2-40B4-BE49-F238E27FC236}">
                <a16:creationId xmlns:a16="http://schemas.microsoft.com/office/drawing/2014/main" xmlns="" id="{0BC1ADBB-9D0C-7949-9AEC-CA1EE3B162FB}"/>
              </a:ext>
            </a:extLst>
          </p:cNvPr>
          <p:cNvSpPr/>
          <p:nvPr/>
        </p:nvSpPr>
        <p:spPr>
          <a:xfrm>
            <a:off x="340415" y="454879"/>
            <a:ext cx="11546785" cy="5878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Başlık 1">
            <a:extLst>
              <a:ext uri="{FF2B5EF4-FFF2-40B4-BE49-F238E27FC236}">
                <a16:creationId xmlns:a16="http://schemas.microsoft.com/office/drawing/2014/main" xmlns="" id="{7A1A48D3-A1A2-7341-B040-149369F2A997}"/>
              </a:ext>
            </a:extLst>
          </p:cNvPr>
          <p:cNvSpPr txBox="1">
            <a:spLocks/>
          </p:cNvSpPr>
          <p:nvPr/>
        </p:nvSpPr>
        <p:spPr>
          <a:xfrm>
            <a:off x="1431271" y="806608"/>
            <a:ext cx="10913128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800" b="1" u="sng" dirty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Ulusal Hakemli Dergi Makaleleri</a:t>
            </a:r>
          </a:p>
          <a:p>
            <a:endParaRPr lang="en-US" sz="4800" b="1" u="sng" dirty="0">
              <a:solidFill>
                <a:srgbClr val="324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aşlık 1">
            <a:extLst>
              <a:ext uri="{FF2B5EF4-FFF2-40B4-BE49-F238E27FC236}">
                <a16:creationId xmlns:a16="http://schemas.microsoft.com/office/drawing/2014/main" xmlns="" id="{A7CAAFAE-3EEC-444E-A0CE-3B7AD3765FC8}"/>
              </a:ext>
            </a:extLst>
          </p:cNvPr>
          <p:cNvSpPr txBox="1">
            <a:spLocks/>
          </p:cNvSpPr>
          <p:nvPr/>
        </p:nvSpPr>
        <p:spPr>
          <a:xfrm>
            <a:off x="553366" y="143826"/>
            <a:ext cx="5894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8800" b="1" dirty="0">
                <a:solidFill>
                  <a:srgbClr val="32457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  <a:endParaRPr lang="en-US" sz="60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0" name="Yuvarlatılmış Dikdörtgen 19">
            <a:extLst>
              <a:ext uri="{FF2B5EF4-FFF2-40B4-BE49-F238E27FC236}">
                <a16:creationId xmlns:a16="http://schemas.microsoft.com/office/drawing/2014/main" xmlns="" id="{3B87CE10-8C5F-5240-8EC1-9DD97B81D9AF}"/>
              </a:ext>
            </a:extLst>
          </p:cNvPr>
          <p:cNvSpPr/>
          <p:nvPr/>
        </p:nvSpPr>
        <p:spPr>
          <a:xfrm>
            <a:off x="1431270" y="1169159"/>
            <a:ext cx="9634257" cy="1280535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1991-2021 Yılları Arasında Gerçekleştirilen Kurumsal Mantık Çalışmalarının Bibliyometrik Ve Bilimsel Haritalama Teknikleri İle İncelenmesi </a:t>
            </a:r>
          </a:p>
        </p:txBody>
      </p:sp>
      <p:sp>
        <p:nvSpPr>
          <p:cNvPr id="21" name="Yuvarlatılmış Dikdörtgen 20">
            <a:extLst>
              <a:ext uri="{FF2B5EF4-FFF2-40B4-BE49-F238E27FC236}">
                <a16:creationId xmlns:a16="http://schemas.microsoft.com/office/drawing/2014/main" xmlns="" id="{C1F631F7-862A-5F48-B92E-B156221AF963}"/>
              </a:ext>
            </a:extLst>
          </p:cNvPr>
          <p:cNvSpPr/>
          <p:nvPr/>
        </p:nvSpPr>
        <p:spPr>
          <a:xfrm>
            <a:off x="1431270" y="2541652"/>
            <a:ext cx="9634257" cy="1280535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Hizmet Baskın Mantık Yaklaşımının Tematik Gelişim Süreçleri ve Bilimsel Üretim Dinamikleri: 2004-2021 Yılları Arası Yayımlanan Araştırmaların Bibliyometrik Analizi</a:t>
            </a:r>
          </a:p>
        </p:txBody>
      </p:sp>
      <p:sp>
        <p:nvSpPr>
          <p:cNvPr id="22" name="Yuvarlatılmış Dikdörtgen 21">
            <a:extLst>
              <a:ext uri="{FF2B5EF4-FFF2-40B4-BE49-F238E27FC236}">
                <a16:creationId xmlns:a16="http://schemas.microsoft.com/office/drawing/2014/main" xmlns="" id="{937639D7-BFDA-D149-A8AA-EE14218DAA1E}"/>
              </a:ext>
            </a:extLst>
          </p:cNvPr>
          <p:cNvSpPr/>
          <p:nvPr/>
        </p:nvSpPr>
        <p:spPr>
          <a:xfrm>
            <a:off x="1414893" y="3914145"/>
            <a:ext cx="9634257" cy="1280535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E-Posta Pazarlaması Alanında 1950-2019 Yılları Arasında Yapılan Çalışmalara Yönelik Bir Şematik Yazın Taraması</a:t>
            </a:r>
          </a:p>
        </p:txBody>
      </p:sp>
      <p:sp>
        <p:nvSpPr>
          <p:cNvPr id="23" name="Yuvarlatılmış Dikdörtgen 22">
            <a:extLst>
              <a:ext uri="{FF2B5EF4-FFF2-40B4-BE49-F238E27FC236}">
                <a16:creationId xmlns:a16="http://schemas.microsoft.com/office/drawing/2014/main" xmlns="" id="{5D3BFF67-C9F0-2940-9859-E352384664B0}"/>
              </a:ext>
            </a:extLst>
          </p:cNvPr>
          <p:cNvSpPr/>
          <p:nvPr/>
        </p:nvSpPr>
        <p:spPr>
          <a:xfrm>
            <a:off x="1414893" y="5286639"/>
            <a:ext cx="9634257" cy="1280535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1991-2021 Yılları Arasında Gerçekleştirilen Kurumsal Mantık Çalışmalarının Bibliyometrik Ve Bilimsel Haritalama Teknikleri İle İncelenmesi </a:t>
            </a:r>
          </a:p>
        </p:txBody>
      </p:sp>
      <p:sp>
        <p:nvSpPr>
          <p:cNvPr id="24" name="Dikdörtgen 23">
            <a:extLst>
              <a:ext uri="{FF2B5EF4-FFF2-40B4-BE49-F238E27FC236}">
                <a16:creationId xmlns:a16="http://schemas.microsoft.com/office/drawing/2014/main" xmlns="" id="{6DA1A7FB-B3E3-3C42-8050-BE6FA385DB14}"/>
              </a:ext>
            </a:extLst>
          </p:cNvPr>
          <p:cNvSpPr/>
          <p:nvPr/>
        </p:nvSpPr>
        <p:spPr>
          <a:xfrm>
            <a:off x="244249" y="300810"/>
            <a:ext cx="11642951" cy="62763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Başlık 1">
            <a:extLst>
              <a:ext uri="{FF2B5EF4-FFF2-40B4-BE49-F238E27FC236}">
                <a16:creationId xmlns:a16="http://schemas.microsoft.com/office/drawing/2014/main" xmlns="" id="{47B8E788-7288-334F-A4DD-229B242D5177}"/>
              </a:ext>
            </a:extLst>
          </p:cNvPr>
          <p:cNvSpPr txBox="1">
            <a:spLocks/>
          </p:cNvSpPr>
          <p:nvPr/>
        </p:nvSpPr>
        <p:spPr>
          <a:xfrm>
            <a:off x="1583671" y="959008"/>
            <a:ext cx="10913128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800" b="1" u="sng" dirty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Ulusal Bildiriler</a:t>
            </a:r>
          </a:p>
          <a:p>
            <a:endParaRPr lang="en-US" sz="4800" b="1" u="sng" dirty="0">
              <a:solidFill>
                <a:srgbClr val="324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Başlık 1">
            <a:extLst>
              <a:ext uri="{FF2B5EF4-FFF2-40B4-BE49-F238E27FC236}">
                <a16:creationId xmlns:a16="http://schemas.microsoft.com/office/drawing/2014/main" xmlns="" id="{B3DD5DE8-1A84-C54E-AD36-D80A96ACDB64}"/>
              </a:ext>
            </a:extLst>
          </p:cNvPr>
          <p:cNvSpPr txBox="1">
            <a:spLocks/>
          </p:cNvSpPr>
          <p:nvPr/>
        </p:nvSpPr>
        <p:spPr>
          <a:xfrm>
            <a:off x="705766" y="296226"/>
            <a:ext cx="5894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8800" b="1" dirty="0">
                <a:solidFill>
                  <a:srgbClr val="32457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  <a:endParaRPr lang="en-US" sz="60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7" name="Yuvarlatılmış Dikdörtgen 26">
            <a:extLst>
              <a:ext uri="{FF2B5EF4-FFF2-40B4-BE49-F238E27FC236}">
                <a16:creationId xmlns:a16="http://schemas.microsoft.com/office/drawing/2014/main" xmlns="" id="{48A713CD-6BAB-8147-94DB-28BB286410E2}"/>
              </a:ext>
            </a:extLst>
          </p:cNvPr>
          <p:cNvSpPr/>
          <p:nvPr/>
        </p:nvSpPr>
        <p:spPr>
          <a:xfrm>
            <a:off x="1583670" y="1863820"/>
            <a:ext cx="9634257" cy="1280535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Tüketim Ritüeli Çalışmalarının Bibliyometrik Analizi</a:t>
            </a:r>
          </a:p>
        </p:txBody>
      </p:sp>
      <p:sp>
        <p:nvSpPr>
          <p:cNvPr id="28" name="Yuvarlatılmış Dikdörtgen 27">
            <a:extLst>
              <a:ext uri="{FF2B5EF4-FFF2-40B4-BE49-F238E27FC236}">
                <a16:creationId xmlns:a16="http://schemas.microsoft.com/office/drawing/2014/main" xmlns="" id="{0CF6DDBA-3BB8-7147-A0E4-D8D1358EC97B}"/>
              </a:ext>
            </a:extLst>
          </p:cNvPr>
          <p:cNvSpPr/>
          <p:nvPr/>
        </p:nvSpPr>
        <p:spPr>
          <a:xfrm>
            <a:off x="1583670" y="3546919"/>
            <a:ext cx="9634257" cy="1280535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İki Teker Üzerindeki Örgütler: Türkiye’de Bulunan Motosiklet Kulüplerinin Kurumsal Mantık Perspektifiyle Değerlendirilmesi</a:t>
            </a:r>
          </a:p>
        </p:txBody>
      </p:sp>
      <p:sp>
        <p:nvSpPr>
          <p:cNvPr id="31" name="Dikdörtgen 30">
            <a:extLst>
              <a:ext uri="{FF2B5EF4-FFF2-40B4-BE49-F238E27FC236}">
                <a16:creationId xmlns:a16="http://schemas.microsoft.com/office/drawing/2014/main" xmlns="" id="{B6FCDFE5-22DE-F044-8316-863199BA5A36}"/>
              </a:ext>
            </a:extLst>
          </p:cNvPr>
          <p:cNvSpPr/>
          <p:nvPr/>
        </p:nvSpPr>
        <p:spPr>
          <a:xfrm>
            <a:off x="549048" y="325324"/>
            <a:ext cx="11642951" cy="62763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Başlık 1">
            <a:extLst>
              <a:ext uri="{FF2B5EF4-FFF2-40B4-BE49-F238E27FC236}">
                <a16:creationId xmlns:a16="http://schemas.microsoft.com/office/drawing/2014/main" xmlns="" id="{408F6024-D0D8-CD47-BD21-3E492D8E4E9D}"/>
              </a:ext>
            </a:extLst>
          </p:cNvPr>
          <p:cNvSpPr txBox="1">
            <a:spLocks/>
          </p:cNvSpPr>
          <p:nvPr/>
        </p:nvSpPr>
        <p:spPr>
          <a:xfrm>
            <a:off x="1736070" y="833119"/>
            <a:ext cx="10913128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800" b="1" u="sng" dirty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Uluslararası Kitap Bölümleri</a:t>
            </a:r>
          </a:p>
          <a:p>
            <a:endParaRPr lang="en-US" sz="4800" b="1" u="sng" dirty="0">
              <a:solidFill>
                <a:srgbClr val="324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Başlık 1">
            <a:extLst>
              <a:ext uri="{FF2B5EF4-FFF2-40B4-BE49-F238E27FC236}">
                <a16:creationId xmlns:a16="http://schemas.microsoft.com/office/drawing/2014/main" xmlns="" id="{FAED1AFC-0C33-914B-B868-E07A07976386}"/>
              </a:ext>
            </a:extLst>
          </p:cNvPr>
          <p:cNvSpPr txBox="1">
            <a:spLocks/>
          </p:cNvSpPr>
          <p:nvPr/>
        </p:nvSpPr>
        <p:spPr>
          <a:xfrm>
            <a:off x="858165" y="170337"/>
            <a:ext cx="5894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8800" b="1" dirty="0">
                <a:solidFill>
                  <a:srgbClr val="32457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  <a:endParaRPr lang="en-US" sz="60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4" name="Yuvarlatılmış Dikdörtgen 33">
            <a:extLst>
              <a:ext uri="{FF2B5EF4-FFF2-40B4-BE49-F238E27FC236}">
                <a16:creationId xmlns:a16="http://schemas.microsoft.com/office/drawing/2014/main" xmlns="" id="{F177E502-5875-D944-A6DA-E86C062EED04}"/>
              </a:ext>
            </a:extLst>
          </p:cNvPr>
          <p:cNvSpPr/>
          <p:nvPr/>
        </p:nvSpPr>
        <p:spPr>
          <a:xfrm>
            <a:off x="1736070" y="1304138"/>
            <a:ext cx="9634257" cy="893161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 err="1">
                <a:solidFill>
                  <a:srgbClr val="324575"/>
                </a:solidFill>
              </a:rPr>
              <a:t>Similar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Investment</a:t>
            </a:r>
            <a:r>
              <a:rPr lang="tr-TR" sz="2400" dirty="0">
                <a:solidFill>
                  <a:srgbClr val="324575"/>
                </a:solidFill>
              </a:rPr>
              <a:t> and </a:t>
            </a:r>
            <a:r>
              <a:rPr lang="tr-TR" sz="2400" dirty="0" err="1">
                <a:solidFill>
                  <a:srgbClr val="324575"/>
                </a:solidFill>
              </a:rPr>
              <a:t>Gambling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Alternatives</a:t>
            </a:r>
            <a:r>
              <a:rPr lang="tr-TR" sz="2400" dirty="0">
                <a:solidFill>
                  <a:srgbClr val="324575"/>
                </a:solidFill>
              </a:rPr>
              <a:t> That </a:t>
            </a:r>
            <a:r>
              <a:rPr lang="tr-TR" sz="2400" dirty="0" err="1">
                <a:solidFill>
                  <a:srgbClr val="324575"/>
                </a:solidFill>
              </a:rPr>
              <a:t>Differ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Due</a:t>
            </a:r>
            <a:r>
              <a:rPr lang="tr-TR" sz="2400" dirty="0">
                <a:solidFill>
                  <a:srgbClr val="324575"/>
                </a:solidFill>
              </a:rPr>
              <a:t> to </a:t>
            </a:r>
            <a:r>
              <a:rPr lang="tr-TR" sz="2400" dirty="0" err="1">
                <a:solidFill>
                  <a:srgbClr val="324575"/>
                </a:solidFill>
              </a:rPr>
              <a:t>Culture</a:t>
            </a:r>
            <a:r>
              <a:rPr lang="tr-TR" sz="2400" dirty="0">
                <a:solidFill>
                  <a:srgbClr val="324575"/>
                </a:solidFill>
              </a:rPr>
              <a:t>: </a:t>
            </a:r>
            <a:r>
              <a:rPr lang="tr-TR" sz="2400" dirty="0" err="1">
                <a:solidFill>
                  <a:srgbClr val="324575"/>
                </a:solidFill>
              </a:rPr>
              <a:t>Turkey</a:t>
            </a:r>
            <a:r>
              <a:rPr lang="tr-TR" sz="2400" dirty="0">
                <a:solidFill>
                  <a:srgbClr val="324575"/>
                </a:solidFill>
              </a:rPr>
              <a:t>, </a:t>
            </a:r>
            <a:r>
              <a:rPr lang="tr-TR" sz="2400" dirty="0" err="1">
                <a:solidFill>
                  <a:srgbClr val="324575"/>
                </a:solidFill>
              </a:rPr>
              <a:t>Kosovo</a:t>
            </a:r>
            <a:r>
              <a:rPr lang="tr-TR" sz="2400" dirty="0">
                <a:solidFill>
                  <a:srgbClr val="324575"/>
                </a:solidFill>
              </a:rPr>
              <a:t> and Japan </a:t>
            </a:r>
            <a:r>
              <a:rPr lang="tr-TR" sz="2400" dirty="0" err="1">
                <a:solidFill>
                  <a:srgbClr val="324575"/>
                </a:solidFill>
              </a:rPr>
              <a:t>Comparison</a:t>
            </a:r>
            <a:endParaRPr lang="tr-TR" sz="2400" dirty="0">
              <a:solidFill>
                <a:srgbClr val="324575"/>
              </a:solidFill>
            </a:endParaRPr>
          </a:p>
        </p:txBody>
      </p:sp>
      <p:sp>
        <p:nvSpPr>
          <p:cNvPr id="35" name="Yuvarlatılmış Dikdörtgen 34">
            <a:extLst>
              <a:ext uri="{FF2B5EF4-FFF2-40B4-BE49-F238E27FC236}">
                <a16:creationId xmlns:a16="http://schemas.microsoft.com/office/drawing/2014/main" xmlns="" id="{406429C1-3B9C-694A-B6DE-B7D285835527}"/>
              </a:ext>
            </a:extLst>
          </p:cNvPr>
          <p:cNvSpPr/>
          <p:nvPr/>
        </p:nvSpPr>
        <p:spPr>
          <a:xfrm>
            <a:off x="1719692" y="2290082"/>
            <a:ext cx="9634257" cy="893161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Sosyal Medyada </a:t>
            </a:r>
            <a:r>
              <a:rPr lang="tr-TR" sz="2400" dirty="0" err="1">
                <a:solidFill>
                  <a:srgbClr val="324575"/>
                </a:solidFill>
              </a:rPr>
              <a:t>Influencer</a:t>
            </a:r>
            <a:r>
              <a:rPr lang="tr-TR" sz="2400" dirty="0">
                <a:solidFill>
                  <a:srgbClr val="324575"/>
                </a:solidFill>
              </a:rPr>
              <a:t> Pazarlama</a:t>
            </a:r>
          </a:p>
        </p:txBody>
      </p:sp>
      <p:sp>
        <p:nvSpPr>
          <p:cNvPr id="36" name="Yuvarlatılmış Dikdörtgen 35">
            <a:extLst>
              <a:ext uri="{FF2B5EF4-FFF2-40B4-BE49-F238E27FC236}">
                <a16:creationId xmlns:a16="http://schemas.microsoft.com/office/drawing/2014/main" xmlns="" id="{CE1D7AF2-4F14-8840-A16B-0F3FC89A7BF2}"/>
              </a:ext>
            </a:extLst>
          </p:cNvPr>
          <p:cNvSpPr/>
          <p:nvPr/>
        </p:nvSpPr>
        <p:spPr>
          <a:xfrm>
            <a:off x="1697180" y="3271558"/>
            <a:ext cx="9634257" cy="893161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Reklam Planlama ve Yayın Süreci</a:t>
            </a:r>
          </a:p>
        </p:txBody>
      </p:sp>
      <p:sp>
        <p:nvSpPr>
          <p:cNvPr id="37" name="Yuvarlatılmış Dikdörtgen 36">
            <a:extLst>
              <a:ext uri="{FF2B5EF4-FFF2-40B4-BE49-F238E27FC236}">
                <a16:creationId xmlns:a16="http://schemas.microsoft.com/office/drawing/2014/main" xmlns="" id="{BAD7A7A5-4E0C-DD42-BC2F-F546779EF823}"/>
              </a:ext>
            </a:extLst>
          </p:cNvPr>
          <p:cNvSpPr/>
          <p:nvPr/>
        </p:nvSpPr>
        <p:spPr>
          <a:xfrm>
            <a:off x="1680802" y="4257502"/>
            <a:ext cx="9634257" cy="893161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Geleneksel Pazarlamadan Dijital Pazarlamaya Geçiş</a:t>
            </a:r>
          </a:p>
        </p:txBody>
      </p:sp>
      <p:sp>
        <p:nvSpPr>
          <p:cNvPr id="38" name="Yuvarlatılmış Dikdörtgen 37">
            <a:extLst>
              <a:ext uri="{FF2B5EF4-FFF2-40B4-BE49-F238E27FC236}">
                <a16:creationId xmlns:a16="http://schemas.microsoft.com/office/drawing/2014/main" xmlns="" id="{C1A77876-D043-EF49-B772-C554B059D187}"/>
              </a:ext>
            </a:extLst>
          </p:cNvPr>
          <p:cNvSpPr/>
          <p:nvPr/>
        </p:nvSpPr>
        <p:spPr>
          <a:xfrm>
            <a:off x="1680801" y="5231734"/>
            <a:ext cx="9634257" cy="893161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Marka Değerine Dijital Uygulamaların Etkisi</a:t>
            </a:r>
          </a:p>
        </p:txBody>
      </p:sp>
      <p:sp>
        <p:nvSpPr>
          <p:cNvPr id="47" name="Dikdörtgen 46">
            <a:extLst>
              <a:ext uri="{FF2B5EF4-FFF2-40B4-BE49-F238E27FC236}">
                <a16:creationId xmlns:a16="http://schemas.microsoft.com/office/drawing/2014/main" xmlns="" id="{8606209E-B203-8B49-A83E-B5B69477FD95}"/>
              </a:ext>
            </a:extLst>
          </p:cNvPr>
          <p:cNvSpPr/>
          <p:nvPr/>
        </p:nvSpPr>
        <p:spPr>
          <a:xfrm>
            <a:off x="400966" y="325324"/>
            <a:ext cx="11642951" cy="62763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8" name="Başlık 1">
            <a:extLst>
              <a:ext uri="{FF2B5EF4-FFF2-40B4-BE49-F238E27FC236}">
                <a16:creationId xmlns:a16="http://schemas.microsoft.com/office/drawing/2014/main" xmlns="" id="{886A25A1-A4EC-7D49-A4A6-E39C5861D94B}"/>
              </a:ext>
            </a:extLst>
          </p:cNvPr>
          <p:cNvSpPr txBox="1">
            <a:spLocks/>
          </p:cNvSpPr>
          <p:nvPr/>
        </p:nvSpPr>
        <p:spPr>
          <a:xfrm>
            <a:off x="2130318" y="1561117"/>
            <a:ext cx="10913128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800" b="1" u="sng" dirty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Ulusal Kitap Bölümleri</a:t>
            </a:r>
          </a:p>
          <a:p>
            <a:endParaRPr lang="en-US" sz="4800" b="1" u="sng" dirty="0">
              <a:solidFill>
                <a:srgbClr val="324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Başlık 1">
            <a:extLst>
              <a:ext uri="{FF2B5EF4-FFF2-40B4-BE49-F238E27FC236}">
                <a16:creationId xmlns:a16="http://schemas.microsoft.com/office/drawing/2014/main" xmlns="" id="{58DF11A2-0823-0244-AADF-1281344549E6}"/>
              </a:ext>
            </a:extLst>
          </p:cNvPr>
          <p:cNvSpPr txBox="1">
            <a:spLocks/>
          </p:cNvSpPr>
          <p:nvPr/>
        </p:nvSpPr>
        <p:spPr>
          <a:xfrm>
            <a:off x="1252413" y="898335"/>
            <a:ext cx="5894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8800" b="1" dirty="0">
                <a:solidFill>
                  <a:srgbClr val="32457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  <a:endParaRPr lang="en-US" sz="60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50" name="Yuvarlatılmış Dikdörtgen 49">
            <a:extLst>
              <a:ext uri="{FF2B5EF4-FFF2-40B4-BE49-F238E27FC236}">
                <a16:creationId xmlns:a16="http://schemas.microsoft.com/office/drawing/2014/main" xmlns="" id="{E21802E3-5CAF-B640-A5AD-B1C2CB509FB1}"/>
              </a:ext>
            </a:extLst>
          </p:cNvPr>
          <p:cNvSpPr/>
          <p:nvPr/>
        </p:nvSpPr>
        <p:spPr>
          <a:xfrm>
            <a:off x="2859427" y="2540656"/>
            <a:ext cx="5976552" cy="893161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rgbClr val="324575"/>
                </a:solidFill>
              </a:rPr>
              <a:t>İşlem Maliyet Kuramı</a:t>
            </a:r>
          </a:p>
        </p:txBody>
      </p:sp>
      <p:sp>
        <p:nvSpPr>
          <p:cNvPr id="51" name="Yuvarlatılmış Dikdörtgen 50">
            <a:extLst>
              <a:ext uri="{FF2B5EF4-FFF2-40B4-BE49-F238E27FC236}">
                <a16:creationId xmlns:a16="http://schemas.microsoft.com/office/drawing/2014/main" xmlns="" id="{F8DBF4A0-231A-4949-8793-86A1E8255354}"/>
              </a:ext>
            </a:extLst>
          </p:cNvPr>
          <p:cNvSpPr/>
          <p:nvPr/>
        </p:nvSpPr>
        <p:spPr>
          <a:xfrm>
            <a:off x="2843049" y="3526600"/>
            <a:ext cx="5976552" cy="893161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rgbClr val="324575"/>
                </a:solidFill>
              </a:rPr>
              <a:t>Dijital Marka İtibarı</a:t>
            </a:r>
          </a:p>
        </p:txBody>
      </p:sp>
      <p:sp>
        <p:nvSpPr>
          <p:cNvPr id="40" name="Dikdörtgen 39">
            <a:extLst>
              <a:ext uri="{FF2B5EF4-FFF2-40B4-BE49-F238E27FC236}">
                <a16:creationId xmlns:a16="http://schemas.microsoft.com/office/drawing/2014/main" xmlns="" id="{DAC9EF5F-B423-E44B-89F1-6EFD2CCF185E}"/>
              </a:ext>
            </a:extLst>
          </p:cNvPr>
          <p:cNvSpPr/>
          <p:nvPr/>
        </p:nvSpPr>
        <p:spPr>
          <a:xfrm>
            <a:off x="461517" y="355120"/>
            <a:ext cx="11642951" cy="62763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1" name="Başlık 1">
            <a:extLst>
              <a:ext uri="{FF2B5EF4-FFF2-40B4-BE49-F238E27FC236}">
                <a16:creationId xmlns:a16="http://schemas.microsoft.com/office/drawing/2014/main" xmlns="" id="{BEBE4B8E-BA91-8B4D-B421-3F5B6CCE19B8}"/>
              </a:ext>
            </a:extLst>
          </p:cNvPr>
          <p:cNvSpPr txBox="1">
            <a:spLocks/>
          </p:cNvSpPr>
          <p:nvPr/>
        </p:nvSpPr>
        <p:spPr>
          <a:xfrm>
            <a:off x="2164411" y="580537"/>
            <a:ext cx="10913128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800" b="1" u="sng" dirty="0" smtClean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Yayınlar</a:t>
            </a:r>
            <a:endParaRPr lang="en-US" sz="4800" b="1" u="sng" dirty="0">
              <a:solidFill>
                <a:srgbClr val="324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Başlık 1">
            <a:extLst>
              <a:ext uri="{FF2B5EF4-FFF2-40B4-BE49-F238E27FC236}">
                <a16:creationId xmlns:a16="http://schemas.microsoft.com/office/drawing/2014/main" xmlns="" id="{B64D726A-8C21-734D-A6FF-020D4D4B0ACB}"/>
              </a:ext>
            </a:extLst>
          </p:cNvPr>
          <p:cNvSpPr txBox="1">
            <a:spLocks/>
          </p:cNvSpPr>
          <p:nvPr/>
        </p:nvSpPr>
        <p:spPr>
          <a:xfrm>
            <a:off x="1252413" y="1485790"/>
            <a:ext cx="589483" cy="7586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5400" b="1" dirty="0">
                <a:solidFill>
                  <a:srgbClr val="32457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9</a:t>
            </a:r>
            <a:endParaRPr lang="en-US" sz="54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3" name="Başlık 1">
            <a:extLst>
              <a:ext uri="{FF2B5EF4-FFF2-40B4-BE49-F238E27FC236}">
                <a16:creationId xmlns:a16="http://schemas.microsoft.com/office/drawing/2014/main" xmlns="" id="{D3437811-7D27-4843-9501-4FD6B4938BA7}"/>
              </a:ext>
            </a:extLst>
          </p:cNvPr>
          <p:cNvSpPr txBox="1">
            <a:spLocks/>
          </p:cNvSpPr>
          <p:nvPr/>
        </p:nvSpPr>
        <p:spPr>
          <a:xfrm>
            <a:off x="1996634" y="1517319"/>
            <a:ext cx="10913128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b="1" u="sng" dirty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of </a:t>
            </a:r>
            <a:r>
              <a:rPr lang="tr-TR" sz="3600" b="1" u="sng" dirty="0" err="1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tr-TR" sz="3600" b="1" u="sng" dirty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Makale</a:t>
            </a:r>
          </a:p>
        </p:txBody>
      </p:sp>
      <p:sp>
        <p:nvSpPr>
          <p:cNvPr id="44" name="Başlık 1">
            <a:extLst>
              <a:ext uri="{FF2B5EF4-FFF2-40B4-BE49-F238E27FC236}">
                <a16:creationId xmlns:a16="http://schemas.microsoft.com/office/drawing/2014/main" xmlns="" id="{7C8E3998-BFB9-7C4E-B2F4-C6EC90354C6C}"/>
              </a:ext>
            </a:extLst>
          </p:cNvPr>
          <p:cNvSpPr txBox="1">
            <a:spLocks/>
          </p:cNvSpPr>
          <p:nvPr/>
        </p:nvSpPr>
        <p:spPr>
          <a:xfrm>
            <a:off x="1996634" y="2331698"/>
            <a:ext cx="10913128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u="sng" dirty="0" err="1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Uluslararası</a:t>
            </a:r>
            <a:r>
              <a:rPr lang="en-US" sz="3600" b="1" u="sng" dirty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Hakemli</a:t>
            </a:r>
            <a:r>
              <a:rPr lang="en-US" sz="3600" b="1" u="sng" dirty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Dergi</a:t>
            </a:r>
            <a:r>
              <a:rPr lang="en-US" sz="3600" b="1" u="sng" dirty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Makale</a:t>
            </a:r>
            <a:endParaRPr lang="en-US" sz="3600" b="1" u="sng" dirty="0">
              <a:solidFill>
                <a:srgbClr val="324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Başlık 1">
            <a:extLst>
              <a:ext uri="{FF2B5EF4-FFF2-40B4-BE49-F238E27FC236}">
                <a16:creationId xmlns:a16="http://schemas.microsoft.com/office/drawing/2014/main" xmlns="" id="{A3684768-748D-6441-8FA0-3189D9D886EF}"/>
              </a:ext>
            </a:extLst>
          </p:cNvPr>
          <p:cNvSpPr txBox="1">
            <a:spLocks/>
          </p:cNvSpPr>
          <p:nvPr/>
        </p:nvSpPr>
        <p:spPr>
          <a:xfrm>
            <a:off x="1996634" y="3146077"/>
            <a:ext cx="10913128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b="1" u="sng" dirty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Ulusal Hakemli Dergi Makale</a:t>
            </a:r>
            <a:endParaRPr lang="en-US" sz="3600" b="1" u="sng" dirty="0">
              <a:solidFill>
                <a:srgbClr val="324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Başlık 1">
            <a:extLst>
              <a:ext uri="{FF2B5EF4-FFF2-40B4-BE49-F238E27FC236}">
                <a16:creationId xmlns:a16="http://schemas.microsoft.com/office/drawing/2014/main" xmlns="" id="{A51EF10C-8051-3143-98C8-B63E5BA847CF}"/>
              </a:ext>
            </a:extLst>
          </p:cNvPr>
          <p:cNvSpPr txBox="1">
            <a:spLocks/>
          </p:cNvSpPr>
          <p:nvPr/>
        </p:nvSpPr>
        <p:spPr>
          <a:xfrm>
            <a:off x="1996634" y="3960456"/>
            <a:ext cx="10913128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b="1" u="sng" dirty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Ulusal Bildiri</a:t>
            </a:r>
          </a:p>
        </p:txBody>
      </p:sp>
      <p:sp>
        <p:nvSpPr>
          <p:cNvPr id="52" name="Başlık 1">
            <a:extLst>
              <a:ext uri="{FF2B5EF4-FFF2-40B4-BE49-F238E27FC236}">
                <a16:creationId xmlns:a16="http://schemas.microsoft.com/office/drawing/2014/main" xmlns="" id="{6235A96C-FEE4-8944-A8CF-0ADB16EE811F}"/>
              </a:ext>
            </a:extLst>
          </p:cNvPr>
          <p:cNvSpPr txBox="1">
            <a:spLocks/>
          </p:cNvSpPr>
          <p:nvPr/>
        </p:nvSpPr>
        <p:spPr>
          <a:xfrm>
            <a:off x="1996634" y="4774835"/>
            <a:ext cx="10913128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b="1" u="sng" dirty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Uluslararası Kitap Bölümü</a:t>
            </a:r>
          </a:p>
        </p:txBody>
      </p:sp>
      <p:sp>
        <p:nvSpPr>
          <p:cNvPr id="53" name="Başlık 1">
            <a:extLst>
              <a:ext uri="{FF2B5EF4-FFF2-40B4-BE49-F238E27FC236}">
                <a16:creationId xmlns:a16="http://schemas.microsoft.com/office/drawing/2014/main" xmlns="" id="{BCC4195A-B24A-F540-A488-3A6D9BA815A6}"/>
              </a:ext>
            </a:extLst>
          </p:cNvPr>
          <p:cNvSpPr txBox="1">
            <a:spLocks/>
          </p:cNvSpPr>
          <p:nvPr/>
        </p:nvSpPr>
        <p:spPr>
          <a:xfrm>
            <a:off x="627407" y="2217026"/>
            <a:ext cx="1214490" cy="978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5400" b="1" dirty="0" smtClean="0">
                <a:solidFill>
                  <a:srgbClr val="32457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22</a:t>
            </a:r>
            <a:endParaRPr lang="en-US" sz="54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55" name="Başlık 1">
            <a:extLst>
              <a:ext uri="{FF2B5EF4-FFF2-40B4-BE49-F238E27FC236}">
                <a16:creationId xmlns:a16="http://schemas.microsoft.com/office/drawing/2014/main" xmlns="" id="{089709AC-764B-6542-BE93-0DF27E02EABA}"/>
              </a:ext>
            </a:extLst>
          </p:cNvPr>
          <p:cNvSpPr txBox="1">
            <a:spLocks/>
          </p:cNvSpPr>
          <p:nvPr/>
        </p:nvSpPr>
        <p:spPr>
          <a:xfrm>
            <a:off x="627405" y="3036405"/>
            <a:ext cx="1214491" cy="978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5400" b="1" dirty="0" smtClean="0">
                <a:solidFill>
                  <a:srgbClr val="32457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16</a:t>
            </a:r>
            <a:endParaRPr lang="en-US" sz="54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56" name="Başlık 1">
            <a:extLst>
              <a:ext uri="{FF2B5EF4-FFF2-40B4-BE49-F238E27FC236}">
                <a16:creationId xmlns:a16="http://schemas.microsoft.com/office/drawing/2014/main" xmlns="" id="{B3B1323D-42A5-474C-9115-5C183A457713}"/>
              </a:ext>
            </a:extLst>
          </p:cNvPr>
          <p:cNvSpPr txBox="1">
            <a:spLocks/>
          </p:cNvSpPr>
          <p:nvPr/>
        </p:nvSpPr>
        <p:spPr>
          <a:xfrm>
            <a:off x="1218320" y="3812242"/>
            <a:ext cx="623576" cy="978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5400" b="1" dirty="0">
                <a:solidFill>
                  <a:srgbClr val="32457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  <a:endParaRPr lang="en-US" sz="54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57" name="Başlık 1">
            <a:extLst>
              <a:ext uri="{FF2B5EF4-FFF2-40B4-BE49-F238E27FC236}">
                <a16:creationId xmlns:a16="http://schemas.microsoft.com/office/drawing/2014/main" xmlns="" id="{55DAA9C0-3938-404E-95A0-E049A0C27964}"/>
              </a:ext>
            </a:extLst>
          </p:cNvPr>
          <p:cNvSpPr txBox="1">
            <a:spLocks/>
          </p:cNvSpPr>
          <p:nvPr/>
        </p:nvSpPr>
        <p:spPr>
          <a:xfrm>
            <a:off x="1252413" y="4609850"/>
            <a:ext cx="589483" cy="978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5400" b="1" dirty="0">
                <a:solidFill>
                  <a:srgbClr val="32457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  <a:endParaRPr lang="en-US" sz="54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58" name="Başlık 1">
            <a:extLst>
              <a:ext uri="{FF2B5EF4-FFF2-40B4-BE49-F238E27FC236}">
                <a16:creationId xmlns:a16="http://schemas.microsoft.com/office/drawing/2014/main" xmlns="" id="{6D33B8CA-1C72-DD43-99CC-28BC5D53C170}"/>
              </a:ext>
            </a:extLst>
          </p:cNvPr>
          <p:cNvSpPr txBox="1">
            <a:spLocks/>
          </p:cNvSpPr>
          <p:nvPr/>
        </p:nvSpPr>
        <p:spPr>
          <a:xfrm>
            <a:off x="1252413" y="5429229"/>
            <a:ext cx="589483" cy="978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5400" b="1" dirty="0">
                <a:solidFill>
                  <a:srgbClr val="32457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  <a:endParaRPr lang="en-US" sz="54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59" name="Başlık 1">
            <a:extLst>
              <a:ext uri="{FF2B5EF4-FFF2-40B4-BE49-F238E27FC236}">
                <a16:creationId xmlns:a16="http://schemas.microsoft.com/office/drawing/2014/main" xmlns="" id="{7129E717-9BCC-5441-81D0-5A8BBB0B0D61}"/>
              </a:ext>
            </a:extLst>
          </p:cNvPr>
          <p:cNvSpPr txBox="1">
            <a:spLocks/>
          </p:cNvSpPr>
          <p:nvPr/>
        </p:nvSpPr>
        <p:spPr>
          <a:xfrm>
            <a:off x="1996634" y="5589214"/>
            <a:ext cx="10913128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b="1" u="sng" dirty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Ulusal Kitap Bölümü</a:t>
            </a:r>
          </a:p>
        </p:txBody>
      </p:sp>
    </p:spTree>
    <p:extLst>
      <p:ext uri="{BB962C8B-B14F-4D97-AF65-F5344CB8AC3E}">
        <p14:creationId xmlns:p14="http://schemas.microsoft.com/office/powerpoint/2010/main" val="303123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xmlns="" id="{9302EC2A-934F-6F46-9CC4-393F0B70BAB1}"/>
              </a:ext>
            </a:extLst>
          </p:cNvPr>
          <p:cNvSpPr txBox="1">
            <a:spLocks/>
          </p:cNvSpPr>
          <p:nvPr/>
        </p:nvSpPr>
        <p:spPr>
          <a:xfrm>
            <a:off x="340415" y="231067"/>
            <a:ext cx="47752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000" b="1" u="sng" dirty="0">
                <a:solidFill>
                  <a:srgbClr val="32457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2021 Yayınları</a:t>
            </a:r>
            <a:endParaRPr lang="en-US" sz="3000" b="1" u="sng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7" name="Yuvarlatılmış Dikdörtgen 6">
            <a:extLst>
              <a:ext uri="{FF2B5EF4-FFF2-40B4-BE49-F238E27FC236}">
                <a16:creationId xmlns:a16="http://schemas.microsoft.com/office/drawing/2014/main" xmlns="" id="{4436970D-1781-ED42-B2BB-326A2E094846}"/>
              </a:ext>
            </a:extLst>
          </p:cNvPr>
          <p:cNvSpPr/>
          <p:nvPr/>
        </p:nvSpPr>
        <p:spPr>
          <a:xfrm>
            <a:off x="1278871" y="2657370"/>
            <a:ext cx="9634257" cy="945889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A </a:t>
            </a:r>
            <a:r>
              <a:rPr lang="tr-TR" sz="2400" dirty="0" err="1">
                <a:solidFill>
                  <a:srgbClr val="324575"/>
                </a:solidFill>
              </a:rPr>
              <a:t>Bibliometric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Overview</a:t>
            </a:r>
            <a:r>
              <a:rPr lang="tr-TR" sz="2400" dirty="0">
                <a:solidFill>
                  <a:srgbClr val="324575"/>
                </a:solidFill>
              </a:rPr>
              <a:t> Of The Journal Of </a:t>
            </a:r>
            <a:r>
              <a:rPr lang="tr-TR" sz="2400" dirty="0" err="1">
                <a:solidFill>
                  <a:srgbClr val="324575"/>
                </a:solidFill>
              </a:rPr>
              <a:t>Historical</a:t>
            </a:r>
            <a:r>
              <a:rPr lang="tr-TR" sz="2400" dirty="0">
                <a:solidFill>
                  <a:srgbClr val="324575"/>
                </a:solidFill>
              </a:rPr>
              <a:t> Research in Marketing </a:t>
            </a:r>
            <a:r>
              <a:rPr lang="tr-TR" sz="2400" dirty="0" err="1">
                <a:solidFill>
                  <a:srgbClr val="324575"/>
                </a:solidFill>
              </a:rPr>
              <a:t>Between</a:t>
            </a:r>
            <a:r>
              <a:rPr lang="tr-TR" sz="2400" dirty="0">
                <a:solidFill>
                  <a:srgbClr val="324575"/>
                </a:solidFill>
              </a:rPr>
              <a:t> 2009 And 2021</a:t>
            </a:r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xmlns="" id="{495AEEA1-7D18-624A-8234-F853AABBB0B7}"/>
              </a:ext>
            </a:extLst>
          </p:cNvPr>
          <p:cNvSpPr txBox="1">
            <a:spLocks/>
          </p:cNvSpPr>
          <p:nvPr/>
        </p:nvSpPr>
        <p:spPr>
          <a:xfrm>
            <a:off x="1183561" y="1821819"/>
            <a:ext cx="4912439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800" b="1" u="sng" dirty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of </a:t>
            </a:r>
            <a:r>
              <a:rPr lang="tr-TR" sz="4800" b="1" u="sng" dirty="0" err="1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endParaRPr lang="en-US" sz="4800" b="1" u="sng" dirty="0">
              <a:solidFill>
                <a:srgbClr val="324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aşlık 1">
            <a:extLst>
              <a:ext uri="{FF2B5EF4-FFF2-40B4-BE49-F238E27FC236}">
                <a16:creationId xmlns:a16="http://schemas.microsoft.com/office/drawing/2014/main" xmlns="" id="{B0D96FAF-CFF5-DF48-A3DD-8E0910B98EBA}"/>
              </a:ext>
            </a:extLst>
          </p:cNvPr>
          <p:cNvSpPr txBox="1">
            <a:spLocks/>
          </p:cNvSpPr>
          <p:nvPr/>
        </p:nvSpPr>
        <p:spPr>
          <a:xfrm>
            <a:off x="340415" y="1556629"/>
            <a:ext cx="5894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8800" b="1" dirty="0">
                <a:solidFill>
                  <a:srgbClr val="32457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  <a:endParaRPr lang="en-US" sz="60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9" name="Yuvarlatılmış Dikdörtgen 8">
            <a:extLst>
              <a:ext uri="{FF2B5EF4-FFF2-40B4-BE49-F238E27FC236}">
                <a16:creationId xmlns:a16="http://schemas.microsoft.com/office/drawing/2014/main" xmlns="" id="{FC5E007C-531E-ED48-B062-54CD5246C041}"/>
              </a:ext>
            </a:extLst>
          </p:cNvPr>
          <p:cNvSpPr/>
          <p:nvPr/>
        </p:nvSpPr>
        <p:spPr>
          <a:xfrm>
            <a:off x="1278871" y="3868448"/>
            <a:ext cx="9634257" cy="945889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Using </a:t>
            </a:r>
            <a:r>
              <a:rPr lang="tr-TR" sz="2400" dirty="0" err="1">
                <a:solidFill>
                  <a:srgbClr val="324575"/>
                </a:solidFill>
              </a:rPr>
              <a:t>Event-Related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Potentials</a:t>
            </a:r>
            <a:r>
              <a:rPr lang="tr-TR" sz="2400" dirty="0">
                <a:solidFill>
                  <a:srgbClr val="324575"/>
                </a:solidFill>
              </a:rPr>
              <a:t> Brain </a:t>
            </a:r>
            <a:r>
              <a:rPr lang="tr-TR" sz="2400" dirty="0" err="1">
                <a:solidFill>
                  <a:srgbClr val="324575"/>
                </a:solidFill>
              </a:rPr>
              <a:t>Methods</a:t>
            </a:r>
            <a:r>
              <a:rPr lang="tr-TR" sz="2400" dirty="0">
                <a:solidFill>
                  <a:srgbClr val="324575"/>
                </a:solidFill>
              </a:rPr>
              <a:t> to </a:t>
            </a:r>
            <a:r>
              <a:rPr lang="tr-TR" sz="2400" dirty="0" err="1">
                <a:solidFill>
                  <a:srgbClr val="324575"/>
                </a:solidFill>
              </a:rPr>
              <a:t>Study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Conscious</a:t>
            </a:r>
            <a:r>
              <a:rPr lang="tr-TR" sz="2400" dirty="0">
                <a:solidFill>
                  <a:srgbClr val="324575"/>
                </a:solidFill>
              </a:rPr>
              <a:t> and </a:t>
            </a:r>
            <a:r>
              <a:rPr lang="tr-TR" sz="2400" dirty="0" err="1">
                <a:solidFill>
                  <a:srgbClr val="324575"/>
                </a:solidFill>
              </a:rPr>
              <a:t>Unconscious</a:t>
            </a:r>
            <a:r>
              <a:rPr lang="tr-TR" sz="2400" dirty="0">
                <a:solidFill>
                  <a:srgbClr val="324575"/>
                </a:solidFill>
              </a:rPr>
              <a:t> Consumer </a:t>
            </a:r>
            <a:r>
              <a:rPr lang="tr-TR" sz="2400" dirty="0" err="1">
                <a:solidFill>
                  <a:srgbClr val="324575"/>
                </a:solidFill>
              </a:rPr>
              <a:t>Decisions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</a:p>
        </p:txBody>
      </p:sp>
      <p:sp>
        <p:nvSpPr>
          <p:cNvPr id="10" name="Yuvarlatılmış Dikdörtgen 9">
            <a:extLst>
              <a:ext uri="{FF2B5EF4-FFF2-40B4-BE49-F238E27FC236}">
                <a16:creationId xmlns:a16="http://schemas.microsoft.com/office/drawing/2014/main" xmlns="" id="{CE07F30D-E8F4-7A44-8593-52A621185D83}"/>
              </a:ext>
            </a:extLst>
          </p:cNvPr>
          <p:cNvSpPr/>
          <p:nvPr/>
        </p:nvSpPr>
        <p:spPr>
          <a:xfrm>
            <a:off x="1278871" y="5079526"/>
            <a:ext cx="9634257" cy="945889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The </a:t>
            </a:r>
            <a:r>
              <a:rPr lang="tr-TR" sz="2400" dirty="0" err="1">
                <a:solidFill>
                  <a:srgbClr val="324575"/>
                </a:solidFill>
              </a:rPr>
              <a:t>Neural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Substrate</a:t>
            </a:r>
            <a:r>
              <a:rPr lang="tr-TR" sz="2400" dirty="0">
                <a:solidFill>
                  <a:srgbClr val="324575"/>
                </a:solidFill>
              </a:rPr>
              <a:t> Of </a:t>
            </a:r>
            <a:r>
              <a:rPr lang="tr-TR" sz="2400" dirty="0" err="1">
                <a:solidFill>
                  <a:srgbClr val="324575"/>
                </a:solidFill>
              </a:rPr>
              <a:t>Schadenfreude</a:t>
            </a:r>
            <a:r>
              <a:rPr lang="tr-TR" sz="2400" dirty="0">
                <a:solidFill>
                  <a:srgbClr val="324575"/>
                </a:solidFill>
              </a:rPr>
              <a:t>: The </a:t>
            </a:r>
            <a:r>
              <a:rPr lang="tr-TR" sz="2400" dirty="0" err="1">
                <a:solidFill>
                  <a:srgbClr val="324575"/>
                </a:solidFill>
              </a:rPr>
              <a:t>Effects</a:t>
            </a:r>
            <a:r>
              <a:rPr lang="tr-TR" sz="2400" dirty="0">
                <a:solidFill>
                  <a:srgbClr val="324575"/>
                </a:solidFill>
              </a:rPr>
              <a:t> Of </a:t>
            </a:r>
            <a:r>
              <a:rPr lang="tr-TR" sz="2400" dirty="0" err="1">
                <a:solidFill>
                  <a:srgbClr val="324575"/>
                </a:solidFill>
              </a:rPr>
              <a:t>Competition</a:t>
            </a:r>
            <a:r>
              <a:rPr lang="tr-TR" sz="2400" dirty="0">
                <a:solidFill>
                  <a:srgbClr val="324575"/>
                </a:solidFill>
              </a:rPr>
              <a:t> Level </a:t>
            </a:r>
            <a:r>
              <a:rPr lang="tr-TR" sz="2400" dirty="0" err="1">
                <a:solidFill>
                  <a:srgbClr val="324575"/>
                </a:solidFill>
              </a:rPr>
              <a:t>Changes</a:t>
            </a:r>
            <a:r>
              <a:rPr lang="tr-TR" sz="2400" dirty="0">
                <a:solidFill>
                  <a:srgbClr val="324575"/>
                </a:solidFill>
              </a:rPr>
              <a:t> On The </a:t>
            </a:r>
            <a:r>
              <a:rPr lang="tr-TR" sz="2400" dirty="0" err="1">
                <a:solidFill>
                  <a:srgbClr val="324575"/>
                </a:solidFill>
              </a:rPr>
              <a:t>Processing</a:t>
            </a:r>
            <a:r>
              <a:rPr lang="tr-TR" sz="2400" dirty="0">
                <a:solidFill>
                  <a:srgbClr val="324575"/>
                </a:solidFill>
              </a:rPr>
              <a:t> Of </a:t>
            </a:r>
            <a:r>
              <a:rPr lang="tr-TR" sz="2400" dirty="0" err="1">
                <a:solidFill>
                  <a:srgbClr val="324575"/>
                </a:solidFill>
              </a:rPr>
              <a:t>Pain</a:t>
            </a:r>
            <a:r>
              <a:rPr lang="tr-TR" sz="2400" dirty="0">
                <a:solidFill>
                  <a:srgbClr val="324575"/>
                </a:solidFill>
              </a:rPr>
              <a:t> in </a:t>
            </a:r>
            <a:r>
              <a:rPr lang="tr-TR" sz="2400" dirty="0" err="1">
                <a:solidFill>
                  <a:srgbClr val="324575"/>
                </a:solidFill>
              </a:rPr>
              <a:t>Others</a:t>
            </a:r>
            <a:endParaRPr lang="tr-TR" sz="2400" dirty="0">
              <a:solidFill>
                <a:srgbClr val="324575"/>
              </a:solidFill>
            </a:endParaRP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xmlns="" id="{09D0906D-F65E-764A-8F05-33849B0AB224}"/>
              </a:ext>
            </a:extLst>
          </p:cNvPr>
          <p:cNvSpPr/>
          <p:nvPr/>
        </p:nvSpPr>
        <p:spPr>
          <a:xfrm>
            <a:off x="322606" y="464949"/>
            <a:ext cx="11546785" cy="5878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Yuvarlatılmış Dikdörtgen 10">
            <a:extLst>
              <a:ext uri="{FF2B5EF4-FFF2-40B4-BE49-F238E27FC236}">
                <a16:creationId xmlns:a16="http://schemas.microsoft.com/office/drawing/2014/main" xmlns="" id="{FB7877C5-69CD-154F-AF2A-BB6857314185}"/>
              </a:ext>
            </a:extLst>
          </p:cNvPr>
          <p:cNvSpPr/>
          <p:nvPr/>
        </p:nvSpPr>
        <p:spPr>
          <a:xfrm>
            <a:off x="1278873" y="1825977"/>
            <a:ext cx="9634257" cy="945889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Üniversite Sınırlarında Kayırmacılık: Kayırmacı Davranış </a:t>
            </a:r>
            <a:r>
              <a:rPr lang="tr-TR" sz="2400" dirty="0" err="1">
                <a:solidFill>
                  <a:srgbClr val="324575"/>
                </a:solidFill>
              </a:rPr>
              <a:t>Paternleri</a:t>
            </a:r>
            <a:r>
              <a:rPr lang="tr-TR" sz="2400" dirty="0">
                <a:solidFill>
                  <a:srgbClr val="324575"/>
                </a:solidFill>
              </a:rPr>
              <a:t> ve Kayırmacılığın Kökeni Üzerine Nitel Bir Araştırma</a:t>
            </a:r>
          </a:p>
        </p:txBody>
      </p:sp>
      <p:sp>
        <p:nvSpPr>
          <p:cNvPr id="12" name="Başlık 1">
            <a:extLst>
              <a:ext uri="{FF2B5EF4-FFF2-40B4-BE49-F238E27FC236}">
                <a16:creationId xmlns:a16="http://schemas.microsoft.com/office/drawing/2014/main" xmlns="" id="{20E3190B-F598-FE42-8F48-F98F077D3AF2}"/>
              </a:ext>
            </a:extLst>
          </p:cNvPr>
          <p:cNvSpPr txBox="1">
            <a:spLocks/>
          </p:cNvSpPr>
          <p:nvPr/>
        </p:nvSpPr>
        <p:spPr>
          <a:xfrm>
            <a:off x="1278871" y="1088399"/>
            <a:ext cx="10913128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800" b="1" u="sng" dirty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Uluslararası Hakemli Dergi Makaleleri</a:t>
            </a:r>
          </a:p>
          <a:p>
            <a:endParaRPr lang="en-US" sz="4800" b="1" u="sng" dirty="0">
              <a:solidFill>
                <a:srgbClr val="324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aşlık 1">
            <a:extLst>
              <a:ext uri="{FF2B5EF4-FFF2-40B4-BE49-F238E27FC236}">
                <a16:creationId xmlns:a16="http://schemas.microsoft.com/office/drawing/2014/main" xmlns="" id="{A1E3C194-E577-B94E-B0E5-B14FD710637B}"/>
              </a:ext>
            </a:extLst>
          </p:cNvPr>
          <p:cNvSpPr txBox="1">
            <a:spLocks/>
          </p:cNvSpPr>
          <p:nvPr/>
        </p:nvSpPr>
        <p:spPr>
          <a:xfrm>
            <a:off x="400966" y="425617"/>
            <a:ext cx="5894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8800" b="1" dirty="0">
                <a:solidFill>
                  <a:srgbClr val="32457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  <a:endParaRPr lang="en-US" sz="60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4" name="Yuvarlatılmış Dikdörtgen 13">
            <a:extLst>
              <a:ext uri="{FF2B5EF4-FFF2-40B4-BE49-F238E27FC236}">
                <a16:creationId xmlns:a16="http://schemas.microsoft.com/office/drawing/2014/main" xmlns="" id="{3F2CA372-9E50-4348-ACF9-48AC299FF997}"/>
              </a:ext>
            </a:extLst>
          </p:cNvPr>
          <p:cNvSpPr/>
          <p:nvPr/>
        </p:nvSpPr>
        <p:spPr>
          <a:xfrm>
            <a:off x="1278872" y="2829450"/>
            <a:ext cx="9634257" cy="945889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Sigara Paketlerinde Kullanılan Resimlerin Korku Düzeylerinin Sigara Bırakma Davranışı Üzerindeki Etkileri</a:t>
            </a:r>
          </a:p>
        </p:txBody>
      </p:sp>
      <p:sp>
        <p:nvSpPr>
          <p:cNvPr id="15" name="Yuvarlatılmış Dikdörtgen 14">
            <a:extLst>
              <a:ext uri="{FF2B5EF4-FFF2-40B4-BE49-F238E27FC236}">
                <a16:creationId xmlns:a16="http://schemas.microsoft.com/office/drawing/2014/main" xmlns="" id="{FE10B989-23AA-FE46-8C33-6BA6D3BC3F30}"/>
              </a:ext>
            </a:extLst>
          </p:cNvPr>
          <p:cNvSpPr/>
          <p:nvPr/>
        </p:nvSpPr>
        <p:spPr>
          <a:xfrm>
            <a:off x="1278871" y="3872993"/>
            <a:ext cx="9634257" cy="945889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Benlik Uyuşmazlığı Teorisinin Tüketicilerin Online Satın Alma Davranışına Yansımaları</a:t>
            </a:r>
          </a:p>
        </p:txBody>
      </p:sp>
      <p:sp>
        <p:nvSpPr>
          <p:cNvPr id="16" name="Yuvarlatılmış Dikdörtgen 15">
            <a:extLst>
              <a:ext uri="{FF2B5EF4-FFF2-40B4-BE49-F238E27FC236}">
                <a16:creationId xmlns:a16="http://schemas.microsoft.com/office/drawing/2014/main" xmlns="" id="{736D5431-3BD7-0743-B300-0C13CB1AE2A8}"/>
              </a:ext>
            </a:extLst>
          </p:cNvPr>
          <p:cNvSpPr/>
          <p:nvPr/>
        </p:nvSpPr>
        <p:spPr>
          <a:xfrm>
            <a:off x="1278871" y="4900357"/>
            <a:ext cx="9634257" cy="945889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 err="1">
                <a:solidFill>
                  <a:srgbClr val="324575"/>
                </a:solidFill>
              </a:rPr>
              <a:t>Examination</a:t>
            </a:r>
            <a:r>
              <a:rPr lang="tr-TR" sz="2400" dirty="0">
                <a:solidFill>
                  <a:srgbClr val="324575"/>
                </a:solidFill>
              </a:rPr>
              <a:t> of Consumer </a:t>
            </a:r>
            <a:r>
              <a:rPr lang="tr-TR" sz="2400" dirty="0" err="1">
                <a:solidFill>
                  <a:srgbClr val="324575"/>
                </a:solidFill>
              </a:rPr>
              <a:t>Purchase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Decisions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via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Neuromarketing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Methods</a:t>
            </a:r>
            <a:r>
              <a:rPr lang="tr-TR" sz="2400" dirty="0">
                <a:solidFill>
                  <a:srgbClr val="324575"/>
                </a:solidFill>
              </a:rPr>
              <a:t>: A Social </a:t>
            </a:r>
            <a:r>
              <a:rPr lang="tr-TR" sz="2400" dirty="0" err="1">
                <a:solidFill>
                  <a:srgbClr val="324575"/>
                </a:solidFill>
              </a:rPr>
              <a:t>Psychology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Approach</a:t>
            </a:r>
            <a:endParaRPr lang="tr-TR" sz="2400" dirty="0">
              <a:solidFill>
                <a:srgbClr val="324575"/>
              </a:solidFill>
            </a:endParaRPr>
          </a:p>
        </p:txBody>
      </p:sp>
      <p:sp>
        <p:nvSpPr>
          <p:cNvPr id="17" name="Dikdörtgen 16">
            <a:extLst>
              <a:ext uri="{FF2B5EF4-FFF2-40B4-BE49-F238E27FC236}">
                <a16:creationId xmlns:a16="http://schemas.microsoft.com/office/drawing/2014/main" xmlns="" id="{0BC1ADBB-9D0C-7949-9AEC-CA1EE3B162FB}"/>
              </a:ext>
            </a:extLst>
          </p:cNvPr>
          <p:cNvSpPr/>
          <p:nvPr/>
        </p:nvSpPr>
        <p:spPr>
          <a:xfrm>
            <a:off x="340415" y="454879"/>
            <a:ext cx="11546785" cy="5878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Başlık 1">
            <a:extLst>
              <a:ext uri="{FF2B5EF4-FFF2-40B4-BE49-F238E27FC236}">
                <a16:creationId xmlns:a16="http://schemas.microsoft.com/office/drawing/2014/main" xmlns="" id="{7A1A48D3-A1A2-7341-B040-149369F2A997}"/>
              </a:ext>
            </a:extLst>
          </p:cNvPr>
          <p:cNvSpPr txBox="1">
            <a:spLocks/>
          </p:cNvSpPr>
          <p:nvPr/>
        </p:nvSpPr>
        <p:spPr>
          <a:xfrm>
            <a:off x="1431271" y="806608"/>
            <a:ext cx="10913128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800" b="1" u="sng" dirty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Ulusal Hakemli Dergi Makaleleri</a:t>
            </a:r>
          </a:p>
          <a:p>
            <a:endParaRPr lang="en-US" sz="4800" b="1" u="sng" dirty="0">
              <a:solidFill>
                <a:srgbClr val="324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aşlık 1">
            <a:extLst>
              <a:ext uri="{FF2B5EF4-FFF2-40B4-BE49-F238E27FC236}">
                <a16:creationId xmlns:a16="http://schemas.microsoft.com/office/drawing/2014/main" xmlns="" id="{A7CAAFAE-3EEC-444E-A0CE-3B7AD3765FC8}"/>
              </a:ext>
            </a:extLst>
          </p:cNvPr>
          <p:cNvSpPr txBox="1">
            <a:spLocks/>
          </p:cNvSpPr>
          <p:nvPr/>
        </p:nvSpPr>
        <p:spPr>
          <a:xfrm>
            <a:off x="553366" y="143826"/>
            <a:ext cx="5894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8800" b="1" dirty="0">
                <a:solidFill>
                  <a:srgbClr val="32457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  <a:endParaRPr lang="en-US" sz="60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0" name="Yuvarlatılmış Dikdörtgen 19">
            <a:extLst>
              <a:ext uri="{FF2B5EF4-FFF2-40B4-BE49-F238E27FC236}">
                <a16:creationId xmlns:a16="http://schemas.microsoft.com/office/drawing/2014/main" xmlns="" id="{3B87CE10-8C5F-5240-8EC1-9DD97B81D9AF}"/>
              </a:ext>
            </a:extLst>
          </p:cNvPr>
          <p:cNvSpPr/>
          <p:nvPr/>
        </p:nvSpPr>
        <p:spPr>
          <a:xfrm>
            <a:off x="1431270" y="1169159"/>
            <a:ext cx="9634257" cy="1280535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1991-2021 Yılları Arasında Gerçekleştirilen Kurumsal Mantık Çalışmalarının Bibliyometrik Ve Bilimsel Haritalama Teknikleri İle İncelenmesi </a:t>
            </a:r>
          </a:p>
        </p:txBody>
      </p:sp>
      <p:sp>
        <p:nvSpPr>
          <p:cNvPr id="21" name="Yuvarlatılmış Dikdörtgen 20">
            <a:extLst>
              <a:ext uri="{FF2B5EF4-FFF2-40B4-BE49-F238E27FC236}">
                <a16:creationId xmlns:a16="http://schemas.microsoft.com/office/drawing/2014/main" xmlns="" id="{C1F631F7-862A-5F48-B92E-B156221AF963}"/>
              </a:ext>
            </a:extLst>
          </p:cNvPr>
          <p:cNvSpPr/>
          <p:nvPr/>
        </p:nvSpPr>
        <p:spPr>
          <a:xfrm>
            <a:off x="1431270" y="2541652"/>
            <a:ext cx="9634257" cy="1280535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Hizmet Baskın Mantık Yaklaşımının Tematik Gelişim Süreçleri ve Bilimsel Üretim Dinamikleri: 2004-2021 Yılları Arası Yayımlanan Araştırmaların Bibliyometrik Analizi</a:t>
            </a:r>
          </a:p>
        </p:txBody>
      </p:sp>
      <p:sp>
        <p:nvSpPr>
          <p:cNvPr id="22" name="Yuvarlatılmış Dikdörtgen 21">
            <a:extLst>
              <a:ext uri="{FF2B5EF4-FFF2-40B4-BE49-F238E27FC236}">
                <a16:creationId xmlns:a16="http://schemas.microsoft.com/office/drawing/2014/main" xmlns="" id="{937639D7-BFDA-D149-A8AA-EE14218DAA1E}"/>
              </a:ext>
            </a:extLst>
          </p:cNvPr>
          <p:cNvSpPr/>
          <p:nvPr/>
        </p:nvSpPr>
        <p:spPr>
          <a:xfrm>
            <a:off x="1414893" y="3914145"/>
            <a:ext cx="9634257" cy="1280535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E-Posta Pazarlaması Alanında 1950-2019 Yılları Arasında Yapılan Çalışmalara Yönelik Bir Şematik Yazın Taraması</a:t>
            </a:r>
          </a:p>
        </p:txBody>
      </p:sp>
      <p:sp>
        <p:nvSpPr>
          <p:cNvPr id="23" name="Yuvarlatılmış Dikdörtgen 22">
            <a:extLst>
              <a:ext uri="{FF2B5EF4-FFF2-40B4-BE49-F238E27FC236}">
                <a16:creationId xmlns:a16="http://schemas.microsoft.com/office/drawing/2014/main" xmlns="" id="{5D3BFF67-C9F0-2940-9859-E352384664B0}"/>
              </a:ext>
            </a:extLst>
          </p:cNvPr>
          <p:cNvSpPr/>
          <p:nvPr/>
        </p:nvSpPr>
        <p:spPr>
          <a:xfrm>
            <a:off x="1414893" y="5286639"/>
            <a:ext cx="9634257" cy="1280535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1991-2021 Yılları Arasında Gerçekleştirilen Kurumsal Mantık Çalışmalarının Bibliyometrik Ve Bilimsel Haritalama Teknikleri İle İncelenmesi </a:t>
            </a:r>
          </a:p>
        </p:txBody>
      </p:sp>
      <p:sp>
        <p:nvSpPr>
          <p:cNvPr id="24" name="Dikdörtgen 23">
            <a:extLst>
              <a:ext uri="{FF2B5EF4-FFF2-40B4-BE49-F238E27FC236}">
                <a16:creationId xmlns:a16="http://schemas.microsoft.com/office/drawing/2014/main" xmlns="" id="{6DA1A7FB-B3E3-3C42-8050-BE6FA385DB14}"/>
              </a:ext>
            </a:extLst>
          </p:cNvPr>
          <p:cNvSpPr/>
          <p:nvPr/>
        </p:nvSpPr>
        <p:spPr>
          <a:xfrm>
            <a:off x="244249" y="300810"/>
            <a:ext cx="11642951" cy="62763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Başlık 1">
            <a:extLst>
              <a:ext uri="{FF2B5EF4-FFF2-40B4-BE49-F238E27FC236}">
                <a16:creationId xmlns:a16="http://schemas.microsoft.com/office/drawing/2014/main" xmlns="" id="{47B8E788-7288-334F-A4DD-229B242D5177}"/>
              </a:ext>
            </a:extLst>
          </p:cNvPr>
          <p:cNvSpPr txBox="1">
            <a:spLocks/>
          </p:cNvSpPr>
          <p:nvPr/>
        </p:nvSpPr>
        <p:spPr>
          <a:xfrm>
            <a:off x="1583671" y="959008"/>
            <a:ext cx="10913128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800" b="1" u="sng" dirty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Ulusal Bildiriler</a:t>
            </a:r>
          </a:p>
          <a:p>
            <a:endParaRPr lang="en-US" sz="4800" b="1" u="sng" dirty="0">
              <a:solidFill>
                <a:srgbClr val="324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Başlık 1">
            <a:extLst>
              <a:ext uri="{FF2B5EF4-FFF2-40B4-BE49-F238E27FC236}">
                <a16:creationId xmlns:a16="http://schemas.microsoft.com/office/drawing/2014/main" xmlns="" id="{B3DD5DE8-1A84-C54E-AD36-D80A96ACDB64}"/>
              </a:ext>
            </a:extLst>
          </p:cNvPr>
          <p:cNvSpPr txBox="1">
            <a:spLocks/>
          </p:cNvSpPr>
          <p:nvPr/>
        </p:nvSpPr>
        <p:spPr>
          <a:xfrm>
            <a:off x="705766" y="296226"/>
            <a:ext cx="5894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8800" b="1" dirty="0">
                <a:solidFill>
                  <a:srgbClr val="32457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  <a:endParaRPr lang="en-US" sz="60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7" name="Yuvarlatılmış Dikdörtgen 26">
            <a:extLst>
              <a:ext uri="{FF2B5EF4-FFF2-40B4-BE49-F238E27FC236}">
                <a16:creationId xmlns:a16="http://schemas.microsoft.com/office/drawing/2014/main" xmlns="" id="{48A713CD-6BAB-8147-94DB-28BB286410E2}"/>
              </a:ext>
            </a:extLst>
          </p:cNvPr>
          <p:cNvSpPr/>
          <p:nvPr/>
        </p:nvSpPr>
        <p:spPr>
          <a:xfrm>
            <a:off x="1583670" y="1863820"/>
            <a:ext cx="9634257" cy="1280535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Tüketim Ritüeli Çalışmalarının Bibliyometrik Analizi</a:t>
            </a:r>
          </a:p>
        </p:txBody>
      </p:sp>
      <p:sp>
        <p:nvSpPr>
          <p:cNvPr id="28" name="Yuvarlatılmış Dikdörtgen 27">
            <a:extLst>
              <a:ext uri="{FF2B5EF4-FFF2-40B4-BE49-F238E27FC236}">
                <a16:creationId xmlns:a16="http://schemas.microsoft.com/office/drawing/2014/main" xmlns="" id="{0CF6DDBA-3BB8-7147-A0E4-D8D1358EC97B}"/>
              </a:ext>
            </a:extLst>
          </p:cNvPr>
          <p:cNvSpPr/>
          <p:nvPr/>
        </p:nvSpPr>
        <p:spPr>
          <a:xfrm>
            <a:off x="1583670" y="3546919"/>
            <a:ext cx="9634257" cy="1280535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İki Teker Üzerindeki Örgütler: Türkiye’de Bulunan Motosiklet Kulüplerinin Kurumsal Mantık Perspektifiyle Değerlendirilmesi</a:t>
            </a:r>
          </a:p>
        </p:txBody>
      </p:sp>
      <p:sp>
        <p:nvSpPr>
          <p:cNvPr id="31" name="Dikdörtgen 30">
            <a:extLst>
              <a:ext uri="{FF2B5EF4-FFF2-40B4-BE49-F238E27FC236}">
                <a16:creationId xmlns:a16="http://schemas.microsoft.com/office/drawing/2014/main" xmlns="" id="{B6FCDFE5-22DE-F044-8316-863199BA5A36}"/>
              </a:ext>
            </a:extLst>
          </p:cNvPr>
          <p:cNvSpPr/>
          <p:nvPr/>
        </p:nvSpPr>
        <p:spPr>
          <a:xfrm>
            <a:off x="549048" y="325324"/>
            <a:ext cx="11642951" cy="62763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Başlık 1">
            <a:extLst>
              <a:ext uri="{FF2B5EF4-FFF2-40B4-BE49-F238E27FC236}">
                <a16:creationId xmlns:a16="http://schemas.microsoft.com/office/drawing/2014/main" xmlns="" id="{408F6024-D0D8-CD47-BD21-3E492D8E4E9D}"/>
              </a:ext>
            </a:extLst>
          </p:cNvPr>
          <p:cNvSpPr txBox="1">
            <a:spLocks/>
          </p:cNvSpPr>
          <p:nvPr/>
        </p:nvSpPr>
        <p:spPr>
          <a:xfrm>
            <a:off x="1736070" y="833119"/>
            <a:ext cx="10913128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800" b="1" u="sng" dirty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Uluslararası Kitap Bölümleri</a:t>
            </a:r>
          </a:p>
          <a:p>
            <a:endParaRPr lang="en-US" sz="4800" b="1" u="sng" dirty="0">
              <a:solidFill>
                <a:srgbClr val="324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Başlık 1">
            <a:extLst>
              <a:ext uri="{FF2B5EF4-FFF2-40B4-BE49-F238E27FC236}">
                <a16:creationId xmlns:a16="http://schemas.microsoft.com/office/drawing/2014/main" xmlns="" id="{FAED1AFC-0C33-914B-B868-E07A07976386}"/>
              </a:ext>
            </a:extLst>
          </p:cNvPr>
          <p:cNvSpPr txBox="1">
            <a:spLocks/>
          </p:cNvSpPr>
          <p:nvPr/>
        </p:nvSpPr>
        <p:spPr>
          <a:xfrm>
            <a:off x="858165" y="170337"/>
            <a:ext cx="5894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8800" b="1" dirty="0">
                <a:solidFill>
                  <a:srgbClr val="32457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  <a:endParaRPr lang="en-US" sz="60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4" name="Yuvarlatılmış Dikdörtgen 33">
            <a:extLst>
              <a:ext uri="{FF2B5EF4-FFF2-40B4-BE49-F238E27FC236}">
                <a16:creationId xmlns:a16="http://schemas.microsoft.com/office/drawing/2014/main" xmlns="" id="{F177E502-5875-D944-A6DA-E86C062EED04}"/>
              </a:ext>
            </a:extLst>
          </p:cNvPr>
          <p:cNvSpPr/>
          <p:nvPr/>
        </p:nvSpPr>
        <p:spPr>
          <a:xfrm>
            <a:off x="1736070" y="1304138"/>
            <a:ext cx="9634257" cy="893161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 err="1">
                <a:solidFill>
                  <a:srgbClr val="324575"/>
                </a:solidFill>
              </a:rPr>
              <a:t>Similar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Investment</a:t>
            </a:r>
            <a:r>
              <a:rPr lang="tr-TR" sz="2400" dirty="0">
                <a:solidFill>
                  <a:srgbClr val="324575"/>
                </a:solidFill>
              </a:rPr>
              <a:t> and </a:t>
            </a:r>
            <a:r>
              <a:rPr lang="tr-TR" sz="2400" dirty="0" err="1">
                <a:solidFill>
                  <a:srgbClr val="324575"/>
                </a:solidFill>
              </a:rPr>
              <a:t>Gambling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Alternatives</a:t>
            </a:r>
            <a:r>
              <a:rPr lang="tr-TR" sz="2400" dirty="0">
                <a:solidFill>
                  <a:srgbClr val="324575"/>
                </a:solidFill>
              </a:rPr>
              <a:t> That </a:t>
            </a:r>
            <a:r>
              <a:rPr lang="tr-TR" sz="2400" dirty="0" err="1">
                <a:solidFill>
                  <a:srgbClr val="324575"/>
                </a:solidFill>
              </a:rPr>
              <a:t>Differ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Due</a:t>
            </a:r>
            <a:r>
              <a:rPr lang="tr-TR" sz="2400" dirty="0">
                <a:solidFill>
                  <a:srgbClr val="324575"/>
                </a:solidFill>
              </a:rPr>
              <a:t> to </a:t>
            </a:r>
            <a:r>
              <a:rPr lang="tr-TR" sz="2400" dirty="0" err="1">
                <a:solidFill>
                  <a:srgbClr val="324575"/>
                </a:solidFill>
              </a:rPr>
              <a:t>Culture</a:t>
            </a:r>
            <a:r>
              <a:rPr lang="tr-TR" sz="2400" dirty="0">
                <a:solidFill>
                  <a:srgbClr val="324575"/>
                </a:solidFill>
              </a:rPr>
              <a:t>: </a:t>
            </a:r>
            <a:r>
              <a:rPr lang="tr-TR" sz="2400" dirty="0" err="1">
                <a:solidFill>
                  <a:srgbClr val="324575"/>
                </a:solidFill>
              </a:rPr>
              <a:t>Turkey</a:t>
            </a:r>
            <a:r>
              <a:rPr lang="tr-TR" sz="2400" dirty="0">
                <a:solidFill>
                  <a:srgbClr val="324575"/>
                </a:solidFill>
              </a:rPr>
              <a:t>, </a:t>
            </a:r>
            <a:r>
              <a:rPr lang="tr-TR" sz="2400" dirty="0" err="1">
                <a:solidFill>
                  <a:srgbClr val="324575"/>
                </a:solidFill>
              </a:rPr>
              <a:t>Kosovo</a:t>
            </a:r>
            <a:r>
              <a:rPr lang="tr-TR" sz="2400" dirty="0">
                <a:solidFill>
                  <a:srgbClr val="324575"/>
                </a:solidFill>
              </a:rPr>
              <a:t> and Japan </a:t>
            </a:r>
            <a:r>
              <a:rPr lang="tr-TR" sz="2400" dirty="0" err="1">
                <a:solidFill>
                  <a:srgbClr val="324575"/>
                </a:solidFill>
              </a:rPr>
              <a:t>Comparison</a:t>
            </a:r>
            <a:endParaRPr lang="tr-TR" sz="2400" dirty="0">
              <a:solidFill>
                <a:srgbClr val="324575"/>
              </a:solidFill>
            </a:endParaRPr>
          </a:p>
        </p:txBody>
      </p:sp>
      <p:sp>
        <p:nvSpPr>
          <p:cNvPr id="35" name="Yuvarlatılmış Dikdörtgen 34">
            <a:extLst>
              <a:ext uri="{FF2B5EF4-FFF2-40B4-BE49-F238E27FC236}">
                <a16:creationId xmlns:a16="http://schemas.microsoft.com/office/drawing/2014/main" xmlns="" id="{406429C1-3B9C-694A-B6DE-B7D285835527}"/>
              </a:ext>
            </a:extLst>
          </p:cNvPr>
          <p:cNvSpPr/>
          <p:nvPr/>
        </p:nvSpPr>
        <p:spPr>
          <a:xfrm>
            <a:off x="1719692" y="2290082"/>
            <a:ext cx="9634257" cy="893161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Sosyal Medyada </a:t>
            </a:r>
            <a:r>
              <a:rPr lang="tr-TR" sz="2400" dirty="0" err="1">
                <a:solidFill>
                  <a:srgbClr val="324575"/>
                </a:solidFill>
              </a:rPr>
              <a:t>Influencer</a:t>
            </a:r>
            <a:r>
              <a:rPr lang="tr-TR" sz="2400" dirty="0">
                <a:solidFill>
                  <a:srgbClr val="324575"/>
                </a:solidFill>
              </a:rPr>
              <a:t> Pazarlama</a:t>
            </a:r>
          </a:p>
        </p:txBody>
      </p:sp>
      <p:sp>
        <p:nvSpPr>
          <p:cNvPr id="36" name="Yuvarlatılmış Dikdörtgen 35">
            <a:extLst>
              <a:ext uri="{FF2B5EF4-FFF2-40B4-BE49-F238E27FC236}">
                <a16:creationId xmlns:a16="http://schemas.microsoft.com/office/drawing/2014/main" xmlns="" id="{CE1D7AF2-4F14-8840-A16B-0F3FC89A7BF2}"/>
              </a:ext>
            </a:extLst>
          </p:cNvPr>
          <p:cNvSpPr/>
          <p:nvPr/>
        </p:nvSpPr>
        <p:spPr>
          <a:xfrm>
            <a:off x="1697180" y="3271558"/>
            <a:ext cx="9634257" cy="893161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Reklam Planlama ve Yayın Süreci</a:t>
            </a:r>
          </a:p>
        </p:txBody>
      </p:sp>
      <p:sp>
        <p:nvSpPr>
          <p:cNvPr id="37" name="Yuvarlatılmış Dikdörtgen 36">
            <a:extLst>
              <a:ext uri="{FF2B5EF4-FFF2-40B4-BE49-F238E27FC236}">
                <a16:creationId xmlns:a16="http://schemas.microsoft.com/office/drawing/2014/main" xmlns="" id="{BAD7A7A5-4E0C-DD42-BC2F-F546779EF823}"/>
              </a:ext>
            </a:extLst>
          </p:cNvPr>
          <p:cNvSpPr/>
          <p:nvPr/>
        </p:nvSpPr>
        <p:spPr>
          <a:xfrm>
            <a:off x="1680802" y="4257502"/>
            <a:ext cx="9634257" cy="893161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Geleneksel Pazarlamadan Dijital Pazarlamaya Geçiş</a:t>
            </a:r>
          </a:p>
        </p:txBody>
      </p:sp>
      <p:sp>
        <p:nvSpPr>
          <p:cNvPr id="38" name="Yuvarlatılmış Dikdörtgen 37">
            <a:extLst>
              <a:ext uri="{FF2B5EF4-FFF2-40B4-BE49-F238E27FC236}">
                <a16:creationId xmlns:a16="http://schemas.microsoft.com/office/drawing/2014/main" xmlns="" id="{C1A77876-D043-EF49-B772-C554B059D187}"/>
              </a:ext>
            </a:extLst>
          </p:cNvPr>
          <p:cNvSpPr/>
          <p:nvPr/>
        </p:nvSpPr>
        <p:spPr>
          <a:xfrm>
            <a:off x="1680801" y="5231734"/>
            <a:ext cx="9634257" cy="893161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Marka Değerine Dijital Uygulamaların Etkisi</a:t>
            </a:r>
          </a:p>
        </p:txBody>
      </p:sp>
      <p:sp>
        <p:nvSpPr>
          <p:cNvPr id="47" name="Dikdörtgen 46">
            <a:extLst>
              <a:ext uri="{FF2B5EF4-FFF2-40B4-BE49-F238E27FC236}">
                <a16:creationId xmlns:a16="http://schemas.microsoft.com/office/drawing/2014/main" xmlns="" id="{8606209E-B203-8B49-A83E-B5B69477FD95}"/>
              </a:ext>
            </a:extLst>
          </p:cNvPr>
          <p:cNvSpPr/>
          <p:nvPr/>
        </p:nvSpPr>
        <p:spPr>
          <a:xfrm>
            <a:off x="400966" y="325324"/>
            <a:ext cx="11642951" cy="62763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8" name="Başlık 1">
            <a:extLst>
              <a:ext uri="{FF2B5EF4-FFF2-40B4-BE49-F238E27FC236}">
                <a16:creationId xmlns:a16="http://schemas.microsoft.com/office/drawing/2014/main" xmlns="" id="{886A25A1-A4EC-7D49-A4A6-E39C5861D94B}"/>
              </a:ext>
            </a:extLst>
          </p:cNvPr>
          <p:cNvSpPr txBox="1">
            <a:spLocks/>
          </p:cNvSpPr>
          <p:nvPr/>
        </p:nvSpPr>
        <p:spPr>
          <a:xfrm>
            <a:off x="2130318" y="1561117"/>
            <a:ext cx="10913128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800" b="1" u="sng" dirty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Ulusal Kitap Bölümleri</a:t>
            </a:r>
          </a:p>
          <a:p>
            <a:endParaRPr lang="en-US" sz="4800" b="1" u="sng" dirty="0">
              <a:solidFill>
                <a:srgbClr val="324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Başlık 1">
            <a:extLst>
              <a:ext uri="{FF2B5EF4-FFF2-40B4-BE49-F238E27FC236}">
                <a16:creationId xmlns:a16="http://schemas.microsoft.com/office/drawing/2014/main" xmlns="" id="{58DF11A2-0823-0244-AADF-1281344549E6}"/>
              </a:ext>
            </a:extLst>
          </p:cNvPr>
          <p:cNvSpPr txBox="1">
            <a:spLocks/>
          </p:cNvSpPr>
          <p:nvPr/>
        </p:nvSpPr>
        <p:spPr>
          <a:xfrm>
            <a:off x="1252413" y="898335"/>
            <a:ext cx="5894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8800" b="1" dirty="0">
                <a:solidFill>
                  <a:srgbClr val="32457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  <a:endParaRPr lang="en-US" sz="60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50" name="Yuvarlatılmış Dikdörtgen 49">
            <a:extLst>
              <a:ext uri="{FF2B5EF4-FFF2-40B4-BE49-F238E27FC236}">
                <a16:creationId xmlns:a16="http://schemas.microsoft.com/office/drawing/2014/main" xmlns="" id="{E21802E3-5CAF-B640-A5AD-B1C2CB509FB1}"/>
              </a:ext>
            </a:extLst>
          </p:cNvPr>
          <p:cNvSpPr/>
          <p:nvPr/>
        </p:nvSpPr>
        <p:spPr>
          <a:xfrm>
            <a:off x="2859427" y="2540656"/>
            <a:ext cx="5976552" cy="893161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rgbClr val="324575"/>
                </a:solidFill>
              </a:rPr>
              <a:t>İşlem Maliyet Kuramı</a:t>
            </a:r>
          </a:p>
        </p:txBody>
      </p:sp>
      <p:sp>
        <p:nvSpPr>
          <p:cNvPr id="51" name="Yuvarlatılmış Dikdörtgen 50">
            <a:extLst>
              <a:ext uri="{FF2B5EF4-FFF2-40B4-BE49-F238E27FC236}">
                <a16:creationId xmlns:a16="http://schemas.microsoft.com/office/drawing/2014/main" xmlns="" id="{F8DBF4A0-231A-4949-8793-86A1E8255354}"/>
              </a:ext>
            </a:extLst>
          </p:cNvPr>
          <p:cNvSpPr/>
          <p:nvPr/>
        </p:nvSpPr>
        <p:spPr>
          <a:xfrm>
            <a:off x="2843049" y="3526600"/>
            <a:ext cx="5976552" cy="893161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rgbClr val="324575"/>
                </a:solidFill>
              </a:rPr>
              <a:t>Dijital Marka İtibarı</a:t>
            </a:r>
          </a:p>
        </p:txBody>
      </p:sp>
      <p:sp>
        <p:nvSpPr>
          <p:cNvPr id="40" name="Dikdörtgen 39">
            <a:extLst>
              <a:ext uri="{FF2B5EF4-FFF2-40B4-BE49-F238E27FC236}">
                <a16:creationId xmlns:a16="http://schemas.microsoft.com/office/drawing/2014/main" xmlns="" id="{DAC9EF5F-B423-E44B-89F1-6EFD2CCF185E}"/>
              </a:ext>
            </a:extLst>
          </p:cNvPr>
          <p:cNvSpPr/>
          <p:nvPr/>
        </p:nvSpPr>
        <p:spPr>
          <a:xfrm>
            <a:off x="461517" y="355120"/>
            <a:ext cx="11642951" cy="62763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1" name="Başlık 1">
            <a:extLst>
              <a:ext uri="{FF2B5EF4-FFF2-40B4-BE49-F238E27FC236}">
                <a16:creationId xmlns:a16="http://schemas.microsoft.com/office/drawing/2014/main" xmlns="" id="{BEBE4B8E-BA91-8B4D-B421-3F5B6CCE19B8}"/>
              </a:ext>
            </a:extLst>
          </p:cNvPr>
          <p:cNvSpPr txBox="1">
            <a:spLocks/>
          </p:cNvSpPr>
          <p:nvPr/>
        </p:nvSpPr>
        <p:spPr>
          <a:xfrm>
            <a:off x="2164411" y="580537"/>
            <a:ext cx="10913128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800" b="1" u="sng" dirty="0" smtClean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 Başlıkları</a:t>
            </a:r>
            <a:endParaRPr lang="en-US" sz="4800" b="1" u="sng" dirty="0">
              <a:solidFill>
                <a:srgbClr val="324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Başlık 1">
            <a:extLst>
              <a:ext uri="{FF2B5EF4-FFF2-40B4-BE49-F238E27FC236}">
                <a16:creationId xmlns:a16="http://schemas.microsoft.com/office/drawing/2014/main" xmlns="" id="{B64D726A-8C21-734D-A6FF-020D4D4B0ACB}"/>
              </a:ext>
            </a:extLst>
          </p:cNvPr>
          <p:cNvSpPr txBox="1">
            <a:spLocks/>
          </p:cNvSpPr>
          <p:nvPr/>
        </p:nvSpPr>
        <p:spPr>
          <a:xfrm>
            <a:off x="1252413" y="1485790"/>
            <a:ext cx="589483" cy="7586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4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3" name="Başlık 1">
            <a:extLst>
              <a:ext uri="{FF2B5EF4-FFF2-40B4-BE49-F238E27FC236}">
                <a16:creationId xmlns:a16="http://schemas.microsoft.com/office/drawing/2014/main" xmlns="" id="{D3437811-7D27-4843-9501-4FD6B4938BA7}"/>
              </a:ext>
            </a:extLst>
          </p:cNvPr>
          <p:cNvSpPr txBox="1">
            <a:spLocks/>
          </p:cNvSpPr>
          <p:nvPr/>
        </p:nvSpPr>
        <p:spPr>
          <a:xfrm>
            <a:off x="1996634" y="1517319"/>
            <a:ext cx="10913128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b="1" u="sng" dirty="0" smtClean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Psikoloji</a:t>
            </a:r>
            <a:endParaRPr lang="tr-TR" sz="3600" b="1" u="sng" dirty="0">
              <a:solidFill>
                <a:srgbClr val="324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Başlık 1">
            <a:extLst>
              <a:ext uri="{FF2B5EF4-FFF2-40B4-BE49-F238E27FC236}">
                <a16:creationId xmlns:a16="http://schemas.microsoft.com/office/drawing/2014/main" xmlns="" id="{7C8E3998-BFB9-7C4E-B2F4-C6EC90354C6C}"/>
              </a:ext>
            </a:extLst>
          </p:cNvPr>
          <p:cNvSpPr txBox="1">
            <a:spLocks/>
          </p:cNvSpPr>
          <p:nvPr/>
        </p:nvSpPr>
        <p:spPr>
          <a:xfrm>
            <a:off x="1996634" y="2331698"/>
            <a:ext cx="10913128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u="sng" dirty="0" smtClean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Tüketici Davranışlar</a:t>
            </a:r>
            <a:endParaRPr lang="en-US" sz="3600" b="1" u="sng" dirty="0">
              <a:solidFill>
                <a:srgbClr val="324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Başlık 1">
            <a:extLst>
              <a:ext uri="{FF2B5EF4-FFF2-40B4-BE49-F238E27FC236}">
                <a16:creationId xmlns:a16="http://schemas.microsoft.com/office/drawing/2014/main" xmlns="" id="{BCC4195A-B24A-F540-A488-3A6D9BA815A6}"/>
              </a:ext>
            </a:extLst>
          </p:cNvPr>
          <p:cNvSpPr txBox="1">
            <a:spLocks/>
          </p:cNvSpPr>
          <p:nvPr/>
        </p:nvSpPr>
        <p:spPr>
          <a:xfrm>
            <a:off x="627407" y="2217026"/>
            <a:ext cx="1214490" cy="978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4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55" name="Başlık 1">
            <a:extLst>
              <a:ext uri="{FF2B5EF4-FFF2-40B4-BE49-F238E27FC236}">
                <a16:creationId xmlns:a16="http://schemas.microsoft.com/office/drawing/2014/main" xmlns="" id="{089709AC-764B-6542-BE93-0DF27E02EABA}"/>
              </a:ext>
            </a:extLst>
          </p:cNvPr>
          <p:cNvSpPr txBox="1">
            <a:spLocks/>
          </p:cNvSpPr>
          <p:nvPr/>
        </p:nvSpPr>
        <p:spPr>
          <a:xfrm>
            <a:off x="627405" y="3036405"/>
            <a:ext cx="1214491" cy="978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4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58" name="Başlık 1">
            <a:extLst>
              <a:ext uri="{FF2B5EF4-FFF2-40B4-BE49-F238E27FC236}">
                <a16:creationId xmlns:a16="http://schemas.microsoft.com/office/drawing/2014/main" xmlns="" id="{6D33B8CA-1C72-DD43-99CC-28BC5D53C170}"/>
              </a:ext>
            </a:extLst>
          </p:cNvPr>
          <p:cNvSpPr txBox="1">
            <a:spLocks/>
          </p:cNvSpPr>
          <p:nvPr/>
        </p:nvSpPr>
        <p:spPr>
          <a:xfrm>
            <a:off x="1252413" y="5429229"/>
            <a:ext cx="589483" cy="978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4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45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xmlns="" id="{9302EC2A-934F-6F46-9CC4-393F0B70BAB1}"/>
              </a:ext>
            </a:extLst>
          </p:cNvPr>
          <p:cNvSpPr txBox="1">
            <a:spLocks/>
          </p:cNvSpPr>
          <p:nvPr/>
        </p:nvSpPr>
        <p:spPr>
          <a:xfrm>
            <a:off x="340415" y="231067"/>
            <a:ext cx="47752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000" b="1" u="sng" dirty="0">
                <a:solidFill>
                  <a:srgbClr val="32457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2021 Yayınları</a:t>
            </a:r>
            <a:endParaRPr lang="en-US" sz="3000" b="1" u="sng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7" name="Yuvarlatılmış Dikdörtgen 6">
            <a:extLst>
              <a:ext uri="{FF2B5EF4-FFF2-40B4-BE49-F238E27FC236}">
                <a16:creationId xmlns:a16="http://schemas.microsoft.com/office/drawing/2014/main" xmlns="" id="{4436970D-1781-ED42-B2BB-326A2E094846}"/>
              </a:ext>
            </a:extLst>
          </p:cNvPr>
          <p:cNvSpPr/>
          <p:nvPr/>
        </p:nvSpPr>
        <p:spPr>
          <a:xfrm>
            <a:off x="1278871" y="2657370"/>
            <a:ext cx="9634257" cy="945889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A </a:t>
            </a:r>
            <a:r>
              <a:rPr lang="tr-TR" sz="2400" dirty="0" err="1">
                <a:solidFill>
                  <a:srgbClr val="324575"/>
                </a:solidFill>
              </a:rPr>
              <a:t>Bibliometric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Overview</a:t>
            </a:r>
            <a:r>
              <a:rPr lang="tr-TR" sz="2400" dirty="0">
                <a:solidFill>
                  <a:srgbClr val="324575"/>
                </a:solidFill>
              </a:rPr>
              <a:t> Of The Journal Of </a:t>
            </a:r>
            <a:r>
              <a:rPr lang="tr-TR" sz="2400" dirty="0" err="1">
                <a:solidFill>
                  <a:srgbClr val="324575"/>
                </a:solidFill>
              </a:rPr>
              <a:t>Historical</a:t>
            </a:r>
            <a:r>
              <a:rPr lang="tr-TR" sz="2400" dirty="0">
                <a:solidFill>
                  <a:srgbClr val="324575"/>
                </a:solidFill>
              </a:rPr>
              <a:t> Research in Marketing </a:t>
            </a:r>
            <a:r>
              <a:rPr lang="tr-TR" sz="2400" dirty="0" err="1">
                <a:solidFill>
                  <a:srgbClr val="324575"/>
                </a:solidFill>
              </a:rPr>
              <a:t>Between</a:t>
            </a:r>
            <a:r>
              <a:rPr lang="tr-TR" sz="2400" dirty="0">
                <a:solidFill>
                  <a:srgbClr val="324575"/>
                </a:solidFill>
              </a:rPr>
              <a:t> 2009 And 2021</a:t>
            </a:r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xmlns="" id="{495AEEA1-7D18-624A-8234-F853AABBB0B7}"/>
              </a:ext>
            </a:extLst>
          </p:cNvPr>
          <p:cNvSpPr txBox="1">
            <a:spLocks/>
          </p:cNvSpPr>
          <p:nvPr/>
        </p:nvSpPr>
        <p:spPr>
          <a:xfrm>
            <a:off x="1183561" y="1821819"/>
            <a:ext cx="4912439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800" b="1" u="sng" dirty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of </a:t>
            </a:r>
            <a:r>
              <a:rPr lang="tr-TR" sz="4800" b="1" u="sng" dirty="0" err="1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endParaRPr lang="en-US" sz="4800" b="1" u="sng" dirty="0">
              <a:solidFill>
                <a:srgbClr val="324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aşlık 1">
            <a:extLst>
              <a:ext uri="{FF2B5EF4-FFF2-40B4-BE49-F238E27FC236}">
                <a16:creationId xmlns:a16="http://schemas.microsoft.com/office/drawing/2014/main" xmlns="" id="{B0D96FAF-CFF5-DF48-A3DD-8E0910B98EBA}"/>
              </a:ext>
            </a:extLst>
          </p:cNvPr>
          <p:cNvSpPr txBox="1">
            <a:spLocks/>
          </p:cNvSpPr>
          <p:nvPr/>
        </p:nvSpPr>
        <p:spPr>
          <a:xfrm>
            <a:off x="340415" y="1556629"/>
            <a:ext cx="5894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8800" b="1" dirty="0">
                <a:solidFill>
                  <a:srgbClr val="32457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  <a:endParaRPr lang="en-US" sz="60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9" name="Yuvarlatılmış Dikdörtgen 8">
            <a:extLst>
              <a:ext uri="{FF2B5EF4-FFF2-40B4-BE49-F238E27FC236}">
                <a16:creationId xmlns:a16="http://schemas.microsoft.com/office/drawing/2014/main" xmlns="" id="{FC5E007C-531E-ED48-B062-54CD5246C041}"/>
              </a:ext>
            </a:extLst>
          </p:cNvPr>
          <p:cNvSpPr/>
          <p:nvPr/>
        </p:nvSpPr>
        <p:spPr>
          <a:xfrm>
            <a:off x="1278871" y="3868448"/>
            <a:ext cx="9634257" cy="945889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Using </a:t>
            </a:r>
            <a:r>
              <a:rPr lang="tr-TR" sz="2400" dirty="0" err="1">
                <a:solidFill>
                  <a:srgbClr val="324575"/>
                </a:solidFill>
              </a:rPr>
              <a:t>Event-Related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Potentials</a:t>
            </a:r>
            <a:r>
              <a:rPr lang="tr-TR" sz="2400" dirty="0">
                <a:solidFill>
                  <a:srgbClr val="324575"/>
                </a:solidFill>
              </a:rPr>
              <a:t> Brain </a:t>
            </a:r>
            <a:r>
              <a:rPr lang="tr-TR" sz="2400" dirty="0" err="1">
                <a:solidFill>
                  <a:srgbClr val="324575"/>
                </a:solidFill>
              </a:rPr>
              <a:t>Methods</a:t>
            </a:r>
            <a:r>
              <a:rPr lang="tr-TR" sz="2400" dirty="0">
                <a:solidFill>
                  <a:srgbClr val="324575"/>
                </a:solidFill>
              </a:rPr>
              <a:t> to </a:t>
            </a:r>
            <a:r>
              <a:rPr lang="tr-TR" sz="2400" dirty="0" err="1">
                <a:solidFill>
                  <a:srgbClr val="324575"/>
                </a:solidFill>
              </a:rPr>
              <a:t>Study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Conscious</a:t>
            </a:r>
            <a:r>
              <a:rPr lang="tr-TR" sz="2400" dirty="0">
                <a:solidFill>
                  <a:srgbClr val="324575"/>
                </a:solidFill>
              </a:rPr>
              <a:t> and </a:t>
            </a:r>
            <a:r>
              <a:rPr lang="tr-TR" sz="2400" dirty="0" err="1">
                <a:solidFill>
                  <a:srgbClr val="324575"/>
                </a:solidFill>
              </a:rPr>
              <a:t>Unconscious</a:t>
            </a:r>
            <a:r>
              <a:rPr lang="tr-TR" sz="2400" dirty="0">
                <a:solidFill>
                  <a:srgbClr val="324575"/>
                </a:solidFill>
              </a:rPr>
              <a:t> Consumer </a:t>
            </a:r>
            <a:r>
              <a:rPr lang="tr-TR" sz="2400" dirty="0" err="1">
                <a:solidFill>
                  <a:srgbClr val="324575"/>
                </a:solidFill>
              </a:rPr>
              <a:t>Decisions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</a:p>
        </p:txBody>
      </p:sp>
      <p:sp>
        <p:nvSpPr>
          <p:cNvPr id="10" name="Yuvarlatılmış Dikdörtgen 9">
            <a:extLst>
              <a:ext uri="{FF2B5EF4-FFF2-40B4-BE49-F238E27FC236}">
                <a16:creationId xmlns:a16="http://schemas.microsoft.com/office/drawing/2014/main" xmlns="" id="{CE07F30D-E8F4-7A44-8593-52A621185D83}"/>
              </a:ext>
            </a:extLst>
          </p:cNvPr>
          <p:cNvSpPr/>
          <p:nvPr/>
        </p:nvSpPr>
        <p:spPr>
          <a:xfrm>
            <a:off x="1278871" y="5079526"/>
            <a:ext cx="9634257" cy="945889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The </a:t>
            </a:r>
            <a:r>
              <a:rPr lang="tr-TR" sz="2400" dirty="0" err="1">
                <a:solidFill>
                  <a:srgbClr val="324575"/>
                </a:solidFill>
              </a:rPr>
              <a:t>Neural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Substrate</a:t>
            </a:r>
            <a:r>
              <a:rPr lang="tr-TR" sz="2400" dirty="0">
                <a:solidFill>
                  <a:srgbClr val="324575"/>
                </a:solidFill>
              </a:rPr>
              <a:t> Of </a:t>
            </a:r>
            <a:r>
              <a:rPr lang="tr-TR" sz="2400" dirty="0" err="1">
                <a:solidFill>
                  <a:srgbClr val="324575"/>
                </a:solidFill>
              </a:rPr>
              <a:t>Schadenfreude</a:t>
            </a:r>
            <a:r>
              <a:rPr lang="tr-TR" sz="2400" dirty="0">
                <a:solidFill>
                  <a:srgbClr val="324575"/>
                </a:solidFill>
              </a:rPr>
              <a:t>: The </a:t>
            </a:r>
            <a:r>
              <a:rPr lang="tr-TR" sz="2400" dirty="0" err="1">
                <a:solidFill>
                  <a:srgbClr val="324575"/>
                </a:solidFill>
              </a:rPr>
              <a:t>Effects</a:t>
            </a:r>
            <a:r>
              <a:rPr lang="tr-TR" sz="2400" dirty="0">
                <a:solidFill>
                  <a:srgbClr val="324575"/>
                </a:solidFill>
              </a:rPr>
              <a:t> Of </a:t>
            </a:r>
            <a:r>
              <a:rPr lang="tr-TR" sz="2400" dirty="0" err="1">
                <a:solidFill>
                  <a:srgbClr val="324575"/>
                </a:solidFill>
              </a:rPr>
              <a:t>Competition</a:t>
            </a:r>
            <a:r>
              <a:rPr lang="tr-TR" sz="2400" dirty="0">
                <a:solidFill>
                  <a:srgbClr val="324575"/>
                </a:solidFill>
              </a:rPr>
              <a:t> Level </a:t>
            </a:r>
            <a:r>
              <a:rPr lang="tr-TR" sz="2400" dirty="0" err="1">
                <a:solidFill>
                  <a:srgbClr val="324575"/>
                </a:solidFill>
              </a:rPr>
              <a:t>Changes</a:t>
            </a:r>
            <a:r>
              <a:rPr lang="tr-TR" sz="2400" dirty="0">
                <a:solidFill>
                  <a:srgbClr val="324575"/>
                </a:solidFill>
              </a:rPr>
              <a:t> On The </a:t>
            </a:r>
            <a:r>
              <a:rPr lang="tr-TR" sz="2400" dirty="0" err="1">
                <a:solidFill>
                  <a:srgbClr val="324575"/>
                </a:solidFill>
              </a:rPr>
              <a:t>Processing</a:t>
            </a:r>
            <a:r>
              <a:rPr lang="tr-TR" sz="2400" dirty="0">
                <a:solidFill>
                  <a:srgbClr val="324575"/>
                </a:solidFill>
              </a:rPr>
              <a:t> Of </a:t>
            </a:r>
            <a:r>
              <a:rPr lang="tr-TR" sz="2400" dirty="0" err="1">
                <a:solidFill>
                  <a:srgbClr val="324575"/>
                </a:solidFill>
              </a:rPr>
              <a:t>Pain</a:t>
            </a:r>
            <a:r>
              <a:rPr lang="tr-TR" sz="2400" dirty="0">
                <a:solidFill>
                  <a:srgbClr val="324575"/>
                </a:solidFill>
              </a:rPr>
              <a:t> in </a:t>
            </a:r>
            <a:r>
              <a:rPr lang="tr-TR" sz="2400" dirty="0" err="1">
                <a:solidFill>
                  <a:srgbClr val="324575"/>
                </a:solidFill>
              </a:rPr>
              <a:t>Others</a:t>
            </a:r>
            <a:endParaRPr lang="tr-TR" sz="2400" dirty="0">
              <a:solidFill>
                <a:srgbClr val="324575"/>
              </a:solidFill>
            </a:endParaRP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xmlns="" id="{09D0906D-F65E-764A-8F05-33849B0AB224}"/>
              </a:ext>
            </a:extLst>
          </p:cNvPr>
          <p:cNvSpPr/>
          <p:nvPr/>
        </p:nvSpPr>
        <p:spPr>
          <a:xfrm>
            <a:off x="322606" y="464949"/>
            <a:ext cx="11546785" cy="5878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Yuvarlatılmış Dikdörtgen 10">
            <a:extLst>
              <a:ext uri="{FF2B5EF4-FFF2-40B4-BE49-F238E27FC236}">
                <a16:creationId xmlns:a16="http://schemas.microsoft.com/office/drawing/2014/main" xmlns="" id="{FB7877C5-69CD-154F-AF2A-BB6857314185}"/>
              </a:ext>
            </a:extLst>
          </p:cNvPr>
          <p:cNvSpPr/>
          <p:nvPr/>
        </p:nvSpPr>
        <p:spPr>
          <a:xfrm>
            <a:off x="1278873" y="1825977"/>
            <a:ext cx="9634257" cy="945889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Üniversite Sınırlarında Kayırmacılık: Kayırmacı Davranış </a:t>
            </a:r>
            <a:r>
              <a:rPr lang="tr-TR" sz="2400" dirty="0" err="1">
                <a:solidFill>
                  <a:srgbClr val="324575"/>
                </a:solidFill>
              </a:rPr>
              <a:t>Paternleri</a:t>
            </a:r>
            <a:r>
              <a:rPr lang="tr-TR" sz="2400" dirty="0">
                <a:solidFill>
                  <a:srgbClr val="324575"/>
                </a:solidFill>
              </a:rPr>
              <a:t> ve Kayırmacılığın Kökeni Üzerine Nitel Bir Araştırma</a:t>
            </a:r>
          </a:p>
        </p:txBody>
      </p:sp>
      <p:sp>
        <p:nvSpPr>
          <p:cNvPr id="12" name="Başlık 1">
            <a:extLst>
              <a:ext uri="{FF2B5EF4-FFF2-40B4-BE49-F238E27FC236}">
                <a16:creationId xmlns:a16="http://schemas.microsoft.com/office/drawing/2014/main" xmlns="" id="{20E3190B-F598-FE42-8F48-F98F077D3AF2}"/>
              </a:ext>
            </a:extLst>
          </p:cNvPr>
          <p:cNvSpPr txBox="1">
            <a:spLocks/>
          </p:cNvSpPr>
          <p:nvPr/>
        </p:nvSpPr>
        <p:spPr>
          <a:xfrm>
            <a:off x="1278871" y="1088399"/>
            <a:ext cx="10913128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800" b="1" u="sng" dirty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Uluslararası Hakemli Dergi Makaleleri</a:t>
            </a:r>
          </a:p>
          <a:p>
            <a:endParaRPr lang="en-US" sz="4800" b="1" u="sng" dirty="0">
              <a:solidFill>
                <a:srgbClr val="324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aşlık 1">
            <a:extLst>
              <a:ext uri="{FF2B5EF4-FFF2-40B4-BE49-F238E27FC236}">
                <a16:creationId xmlns:a16="http://schemas.microsoft.com/office/drawing/2014/main" xmlns="" id="{A1E3C194-E577-B94E-B0E5-B14FD710637B}"/>
              </a:ext>
            </a:extLst>
          </p:cNvPr>
          <p:cNvSpPr txBox="1">
            <a:spLocks/>
          </p:cNvSpPr>
          <p:nvPr/>
        </p:nvSpPr>
        <p:spPr>
          <a:xfrm>
            <a:off x="400966" y="425617"/>
            <a:ext cx="5894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8800" b="1" dirty="0">
                <a:solidFill>
                  <a:srgbClr val="32457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  <a:endParaRPr lang="en-US" sz="60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4" name="Yuvarlatılmış Dikdörtgen 13">
            <a:extLst>
              <a:ext uri="{FF2B5EF4-FFF2-40B4-BE49-F238E27FC236}">
                <a16:creationId xmlns:a16="http://schemas.microsoft.com/office/drawing/2014/main" xmlns="" id="{3F2CA372-9E50-4348-ACF9-48AC299FF997}"/>
              </a:ext>
            </a:extLst>
          </p:cNvPr>
          <p:cNvSpPr/>
          <p:nvPr/>
        </p:nvSpPr>
        <p:spPr>
          <a:xfrm>
            <a:off x="1278872" y="2829450"/>
            <a:ext cx="9634257" cy="945889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Sigara Paketlerinde Kullanılan Resimlerin Korku Düzeylerinin Sigara Bırakma Davranışı Üzerindeki Etkileri</a:t>
            </a:r>
          </a:p>
        </p:txBody>
      </p:sp>
      <p:sp>
        <p:nvSpPr>
          <p:cNvPr id="15" name="Yuvarlatılmış Dikdörtgen 14">
            <a:extLst>
              <a:ext uri="{FF2B5EF4-FFF2-40B4-BE49-F238E27FC236}">
                <a16:creationId xmlns:a16="http://schemas.microsoft.com/office/drawing/2014/main" xmlns="" id="{FE10B989-23AA-FE46-8C33-6BA6D3BC3F30}"/>
              </a:ext>
            </a:extLst>
          </p:cNvPr>
          <p:cNvSpPr/>
          <p:nvPr/>
        </p:nvSpPr>
        <p:spPr>
          <a:xfrm>
            <a:off x="1278871" y="3872993"/>
            <a:ext cx="9634257" cy="945889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Benlik Uyuşmazlığı Teorisinin Tüketicilerin Online Satın Alma Davranışına Yansımaları</a:t>
            </a:r>
          </a:p>
        </p:txBody>
      </p:sp>
      <p:sp>
        <p:nvSpPr>
          <p:cNvPr id="16" name="Yuvarlatılmış Dikdörtgen 15">
            <a:extLst>
              <a:ext uri="{FF2B5EF4-FFF2-40B4-BE49-F238E27FC236}">
                <a16:creationId xmlns:a16="http://schemas.microsoft.com/office/drawing/2014/main" xmlns="" id="{736D5431-3BD7-0743-B300-0C13CB1AE2A8}"/>
              </a:ext>
            </a:extLst>
          </p:cNvPr>
          <p:cNvSpPr/>
          <p:nvPr/>
        </p:nvSpPr>
        <p:spPr>
          <a:xfrm>
            <a:off x="1278871" y="4900357"/>
            <a:ext cx="9634257" cy="945889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 err="1">
                <a:solidFill>
                  <a:srgbClr val="324575"/>
                </a:solidFill>
              </a:rPr>
              <a:t>Examination</a:t>
            </a:r>
            <a:r>
              <a:rPr lang="tr-TR" sz="2400" dirty="0">
                <a:solidFill>
                  <a:srgbClr val="324575"/>
                </a:solidFill>
              </a:rPr>
              <a:t> of Consumer </a:t>
            </a:r>
            <a:r>
              <a:rPr lang="tr-TR" sz="2400" dirty="0" err="1">
                <a:solidFill>
                  <a:srgbClr val="324575"/>
                </a:solidFill>
              </a:rPr>
              <a:t>Purchase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Decisions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via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Neuromarketing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Methods</a:t>
            </a:r>
            <a:r>
              <a:rPr lang="tr-TR" sz="2400" dirty="0">
                <a:solidFill>
                  <a:srgbClr val="324575"/>
                </a:solidFill>
              </a:rPr>
              <a:t>: A Social </a:t>
            </a:r>
            <a:r>
              <a:rPr lang="tr-TR" sz="2400" dirty="0" err="1">
                <a:solidFill>
                  <a:srgbClr val="324575"/>
                </a:solidFill>
              </a:rPr>
              <a:t>Psychology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Approach</a:t>
            </a:r>
            <a:endParaRPr lang="tr-TR" sz="2400" dirty="0">
              <a:solidFill>
                <a:srgbClr val="324575"/>
              </a:solidFill>
            </a:endParaRPr>
          </a:p>
        </p:txBody>
      </p:sp>
      <p:sp>
        <p:nvSpPr>
          <p:cNvPr id="17" name="Dikdörtgen 16">
            <a:extLst>
              <a:ext uri="{FF2B5EF4-FFF2-40B4-BE49-F238E27FC236}">
                <a16:creationId xmlns:a16="http://schemas.microsoft.com/office/drawing/2014/main" xmlns="" id="{0BC1ADBB-9D0C-7949-9AEC-CA1EE3B162FB}"/>
              </a:ext>
            </a:extLst>
          </p:cNvPr>
          <p:cNvSpPr/>
          <p:nvPr/>
        </p:nvSpPr>
        <p:spPr>
          <a:xfrm>
            <a:off x="340415" y="454879"/>
            <a:ext cx="11546785" cy="5878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Başlık 1">
            <a:extLst>
              <a:ext uri="{FF2B5EF4-FFF2-40B4-BE49-F238E27FC236}">
                <a16:creationId xmlns:a16="http://schemas.microsoft.com/office/drawing/2014/main" xmlns="" id="{7A1A48D3-A1A2-7341-B040-149369F2A997}"/>
              </a:ext>
            </a:extLst>
          </p:cNvPr>
          <p:cNvSpPr txBox="1">
            <a:spLocks/>
          </p:cNvSpPr>
          <p:nvPr/>
        </p:nvSpPr>
        <p:spPr>
          <a:xfrm>
            <a:off x="1431271" y="806608"/>
            <a:ext cx="10913128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800" b="1" u="sng" dirty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Ulusal Hakemli Dergi Makaleleri</a:t>
            </a:r>
          </a:p>
          <a:p>
            <a:endParaRPr lang="en-US" sz="4800" b="1" u="sng" dirty="0">
              <a:solidFill>
                <a:srgbClr val="324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aşlık 1">
            <a:extLst>
              <a:ext uri="{FF2B5EF4-FFF2-40B4-BE49-F238E27FC236}">
                <a16:creationId xmlns:a16="http://schemas.microsoft.com/office/drawing/2014/main" xmlns="" id="{A7CAAFAE-3EEC-444E-A0CE-3B7AD3765FC8}"/>
              </a:ext>
            </a:extLst>
          </p:cNvPr>
          <p:cNvSpPr txBox="1">
            <a:spLocks/>
          </p:cNvSpPr>
          <p:nvPr/>
        </p:nvSpPr>
        <p:spPr>
          <a:xfrm>
            <a:off x="553366" y="143826"/>
            <a:ext cx="5894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8800" b="1" dirty="0">
                <a:solidFill>
                  <a:srgbClr val="32457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  <a:endParaRPr lang="en-US" sz="60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0" name="Yuvarlatılmış Dikdörtgen 19">
            <a:extLst>
              <a:ext uri="{FF2B5EF4-FFF2-40B4-BE49-F238E27FC236}">
                <a16:creationId xmlns:a16="http://schemas.microsoft.com/office/drawing/2014/main" xmlns="" id="{3B87CE10-8C5F-5240-8EC1-9DD97B81D9AF}"/>
              </a:ext>
            </a:extLst>
          </p:cNvPr>
          <p:cNvSpPr/>
          <p:nvPr/>
        </p:nvSpPr>
        <p:spPr>
          <a:xfrm>
            <a:off x="1431270" y="1169159"/>
            <a:ext cx="9634257" cy="1280535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1991-2021 Yılları Arasında Gerçekleştirilen Kurumsal Mantık Çalışmalarının Bibliyometrik Ve Bilimsel Haritalama Teknikleri İle İncelenmesi </a:t>
            </a:r>
          </a:p>
        </p:txBody>
      </p:sp>
      <p:sp>
        <p:nvSpPr>
          <p:cNvPr id="21" name="Yuvarlatılmış Dikdörtgen 20">
            <a:extLst>
              <a:ext uri="{FF2B5EF4-FFF2-40B4-BE49-F238E27FC236}">
                <a16:creationId xmlns:a16="http://schemas.microsoft.com/office/drawing/2014/main" xmlns="" id="{C1F631F7-862A-5F48-B92E-B156221AF963}"/>
              </a:ext>
            </a:extLst>
          </p:cNvPr>
          <p:cNvSpPr/>
          <p:nvPr/>
        </p:nvSpPr>
        <p:spPr>
          <a:xfrm>
            <a:off x="1431270" y="2541652"/>
            <a:ext cx="9634257" cy="1280535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Hizmet Baskın Mantık Yaklaşımının Tematik Gelişim Süreçleri ve Bilimsel Üretim Dinamikleri: 2004-2021 Yılları Arası Yayımlanan Araştırmaların Bibliyometrik Analizi</a:t>
            </a:r>
          </a:p>
        </p:txBody>
      </p:sp>
      <p:sp>
        <p:nvSpPr>
          <p:cNvPr id="22" name="Yuvarlatılmış Dikdörtgen 21">
            <a:extLst>
              <a:ext uri="{FF2B5EF4-FFF2-40B4-BE49-F238E27FC236}">
                <a16:creationId xmlns:a16="http://schemas.microsoft.com/office/drawing/2014/main" xmlns="" id="{937639D7-BFDA-D149-A8AA-EE14218DAA1E}"/>
              </a:ext>
            </a:extLst>
          </p:cNvPr>
          <p:cNvSpPr/>
          <p:nvPr/>
        </p:nvSpPr>
        <p:spPr>
          <a:xfrm>
            <a:off x="1414893" y="3914145"/>
            <a:ext cx="9634257" cy="1280535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E-Posta Pazarlaması Alanında 1950-2019 Yılları Arasında Yapılan Çalışmalara Yönelik Bir Şematik Yazın Taraması</a:t>
            </a:r>
          </a:p>
        </p:txBody>
      </p:sp>
      <p:sp>
        <p:nvSpPr>
          <p:cNvPr id="23" name="Yuvarlatılmış Dikdörtgen 22">
            <a:extLst>
              <a:ext uri="{FF2B5EF4-FFF2-40B4-BE49-F238E27FC236}">
                <a16:creationId xmlns:a16="http://schemas.microsoft.com/office/drawing/2014/main" xmlns="" id="{5D3BFF67-C9F0-2940-9859-E352384664B0}"/>
              </a:ext>
            </a:extLst>
          </p:cNvPr>
          <p:cNvSpPr/>
          <p:nvPr/>
        </p:nvSpPr>
        <p:spPr>
          <a:xfrm>
            <a:off x="1414893" y="5286639"/>
            <a:ext cx="9634257" cy="1280535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1991-2021 Yılları Arasında Gerçekleştirilen Kurumsal Mantık Çalışmalarının Bibliyometrik Ve Bilimsel Haritalama Teknikleri İle İncelenmesi </a:t>
            </a:r>
          </a:p>
        </p:txBody>
      </p:sp>
      <p:sp>
        <p:nvSpPr>
          <p:cNvPr id="24" name="Dikdörtgen 23">
            <a:extLst>
              <a:ext uri="{FF2B5EF4-FFF2-40B4-BE49-F238E27FC236}">
                <a16:creationId xmlns:a16="http://schemas.microsoft.com/office/drawing/2014/main" xmlns="" id="{6DA1A7FB-B3E3-3C42-8050-BE6FA385DB14}"/>
              </a:ext>
            </a:extLst>
          </p:cNvPr>
          <p:cNvSpPr/>
          <p:nvPr/>
        </p:nvSpPr>
        <p:spPr>
          <a:xfrm>
            <a:off x="244249" y="300810"/>
            <a:ext cx="11642951" cy="62763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Başlık 1">
            <a:extLst>
              <a:ext uri="{FF2B5EF4-FFF2-40B4-BE49-F238E27FC236}">
                <a16:creationId xmlns:a16="http://schemas.microsoft.com/office/drawing/2014/main" xmlns="" id="{47B8E788-7288-334F-A4DD-229B242D5177}"/>
              </a:ext>
            </a:extLst>
          </p:cNvPr>
          <p:cNvSpPr txBox="1">
            <a:spLocks/>
          </p:cNvSpPr>
          <p:nvPr/>
        </p:nvSpPr>
        <p:spPr>
          <a:xfrm>
            <a:off x="1583671" y="959008"/>
            <a:ext cx="10913128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800" b="1" u="sng" dirty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Ulusal Bildiriler</a:t>
            </a:r>
          </a:p>
          <a:p>
            <a:endParaRPr lang="en-US" sz="4800" b="1" u="sng" dirty="0">
              <a:solidFill>
                <a:srgbClr val="324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Başlık 1">
            <a:extLst>
              <a:ext uri="{FF2B5EF4-FFF2-40B4-BE49-F238E27FC236}">
                <a16:creationId xmlns:a16="http://schemas.microsoft.com/office/drawing/2014/main" xmlns="" id="{B3DD5DE8-1A84-C54E-AD36-D80A96ACDB64}"/>
              </a:ext>
            </a:extLst>
          </p:cNvPr>
          <p:cNvSpPr txBox="1">
            <a:spLocks/>
          </p:cNvSpPr>
          <p:nvPr/>
        </p:nvSpPr>
        <p:spPr>
          <a:xfrm>
            <a:off x="705766" y="296226"/>
            <a:ext cx="5894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8800" b="1" dirty="0">
                <a:solidFill>
                  <a:srgbClr val="32457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  <a:endParaRPr lang="en-US" sz="60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7" name="Yuvarlatılmış Dikdörtgen 26">
            <a:extLst>
              <a:ext uri="{FF2B5EF4-FFF2-40B4-BE49-F238E27FC236}">
                <a16:creationId xmlns:a16="http://schemas.microsoft.com/office/drawing/2014/main" xmlns="" id="{48A713CD-6BAB-8147-94DB-28BB286410E2}"/>
              </a:ext>
            </a:extLst>
          </p:cNvPr>
          <p:cNvSpPr/>
          <p:nvPr/>
        </p:nvSpPr>
        <p:spPr>
          <a:xfrm>
            <a:off x="1583670" y="1863820"/>
            <a:ext cx="9634257" cy="1280535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Tüketim Ritüeli Çalışmalarının Bibliyometrik Analizi</a:t>
            </a:r>
          </a:p>
        </p:txBody>
      </p:sp>
      <p:sp>
        <p:nvSpPr>
          <p:cNvPr id="28" name="Yuvarlatılmış Dikdörtgen 27">
            <a:extLst>
              <a:ext uri="{FF2B5EF4-FFF2-40B4-BE49-F238E27FC236}">
                <a16:creationId xmlns:a16="http://schemas.microsoft.com/office/drawing/2014/main" xmlns="" id="{0CF6DDBA-3BB8-7147-A0E4-D8D1358EC97B}"/>
              </a:ext>
            </a:extLst>
          </p:cNvPr>
          <p:cNvSpPr/>
          <p:nvPr/>
        </p:nvSpPr>
        <p:spPr>
          <a:xfrm>
            <a:off x="1583670" y="3546919"/>
            <a:ext cx="9634257" cy="1280535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İki Teker Üzerindeki Örgütler: Türkiye’de Bulunan Motosiklet Kulüplerinin Kurumsal Mantık Perspektifiyle Değerlendirilmesi</a:t>
            </a:r>
          </a:p>
        </p:txBody>
      </p:sp>
      <p:sp>
        <p:nvSpPr>
          <p:cNvPr id="31" name="Dikdörtgen 30">
            <a:extLst>
              <a:ext uri="{FF2B5EF4-FFF2-40B4-BE49-F238E27FC236}">
                <a16:creationId xmlns:a16="http://schemas.microsoft.com/office/drawing/2014/main" xmlns="" id="{B6FCDFE5-22DE-F044-8316-863199BA5A36}"/>
              </a:ext>
            </a:extLst>
          </p:cNvPr>
          <p:cNvSpPr/>
          <p:nvPr/>
        </p:nvSpPr>
        <p:spPr>
          <a:xfrm>
            <a:off x="549048" y="325324"/>
            <a:ext cx="11642951" cy="62763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Başlık 1">
            <a:extLst>
              <a:ext uri="{FF2B5EF4-FFF2-40B4-BE49-F238E27FC236}">
                <a16:creationId xmlns:a16="http://schemas.microsoft.com/office/drawing/2014/main" xmlns="" id="{408F6024-D0D8-CD47-BD21-3E492D8E4E9D}"/>
              </a:ext>
            </a:extLst>
          </p:cNvPr>
          <p:cNvSpPr txBox="1">
            <a:spLocks/>
          </p:cNvSpPr>
          <p:nvPr/>
        </p:nvSpPr>
        <p:spPr>
          <a:xfrm>
            <a:off x="1736070" y="833119"/>
            <a:ext cx="10913128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800" b="1" u="sng" dirty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Uluslararası Kitap Bölümleri</a:t>
            </a:r>
          </a:p>
          <a:p>
            <a:endParaRPr lang="en-US" sz="4800" b="1" u="sng" dirty="0">
              <a:solidFill>
                <a:srgbClr val="324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Başlık 1">
            <a:extLst>
              <a:ext uri="{FF2B5EF4-FFF2-40B4-BE49-F238E27FC236}">
                <a16:creationId xmlns:a16="http://schemas.microsoft.com/office/drawing/2014/main" xmlns="" id="{FAED1AFC-0C33-914B-B868-E07A07976386}"/>
              </a:ext>
            </a:extLst>
          </p:cNvPr>
          <p:cNvSpPr txBox="1">
            <a:spLocks/>
          </p:cNvSpPr>
          <p:nvPr/>
        </p:nvSpPr>
        <p:spPr>
          <a:xfrm>
            <a:off x="858165" y="170337"/>
            <a:ext cx="5894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8800" b="1" dirty="0">
                <a:solidFill>
                  <a:srgbClr val="32457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  <a:endParaRPr lang="en-US" sz="60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4" name="Yuvarlatılmış Dikdörtgen 33">
            <a:extLst>
              <a:ext uri="{FF2B5EF4-FFF2-40B4-BE49-F238E27FC236}">
                <a16:creationId xmlns:a16="http://schemas.microsoft.com/office/drawing/2014/main" xmlns="" id="{F177E502-5875-D944-A6DA-E86C062EED04}"/>
              </a:ext>
            </a:extLst>
          </p:cNvPr>
          <p:cNvSpPr/>
          <p:nvPr/>
        </p:nvSpPr>
        <p:spPr>
          <a:xfrm>
            <a:off x="1736070" y="1304138"/>
            <a:ext cx="9634257" cy="893161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 err="1">
                <a:solidFill>
                  <a:srgbClr val="324575"/>
                </a:solidFill>
              </a:rPr>
              <a:t>Similar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Investment</a:t>
            </a:r>
            <a:r>
              <a:rPr lang="tr-TR" sz="2400" dirty="0">
                <a:solidFill>
                  <a:srgbClr val="324575"/>
                </a:solidFill>
              </a:rPr>
              <a:t> and </a:t>
            </a:r>
            <a:r>
              <a:rPr lang="tr-TR" sz="2400" dirty="0" err="1">
                <a:solidFill>
                  <a:srgbClr val="324575"/>
                </a:solidFill>
              </a:rPr>
              <a:t>Gambling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Alternatives</a:t>
            </a:r>
            <a:r>
              <a:rPr lang="tr-TR" sz="2400" dirty="0">
                <a:solidFill>
                  <a:srgbClr val="324575"/>
                </a:solidFill>
              </a:rPr>
              <a:t> That </a:t>
            </a:r>
            <a:r>
              <a:rPr lang="tr-TR" sz="2400" dirty="0" err="1">
                <a:solidFill>
                  <a:srgbClr val="324575"/>
                </a:solidFill>
              </a:rPr>
              <a:t>Differ</a:t>
            </a:r>
            <a:r>
              <a:rPr lang="tr-TR" sz="2400" dirty="0">
                <a:solidFill>
                  <a:srgbClr val="324575"/>
                </a:solidFill>
              </a:rPr>
              <a:t> </a:t>
            </a:r>
            <a:r>
              <a:rPr lang="tr-TR" sz="2400" dirty="0" err="1">
                <a:solidFill>
                  <a:srgbClr val="324575"/>
                </a:solidFill>
              </a:rPr>
              <a:t>Due</a:t>
            </a:r>
            <a:r>
              <a:rPr lang="tr-TR" sz="2400" dirty="0">
                <a:solidFill>
                  <a:srgbClr val="324575"/>
                </a:solidFill>
              </a:rPr>
              <a:t> to </a:t>
            </a:r>
            <a:r>
              <a:rPr lang="tr-TR" sz="2400" dirty="0" err="1">
                <a:solidFill>
                  <a:srgbClr val="324575"/>
                </a:solidFill>
              </a:rPr>
              <a:t>Culture</a:t>
            </a:r>
            <a:r>
              <a:rPr lang="tr-TR" sz="2400" dirty="0">
                <a:solidFill>
                  <a:srgbClr val="324575"/>
                </a:solidFill>
              </a:rPr>
              <a:t>: </a:t>
            </a:r>
            <a:r>
              <a:rPr lang="tr-TR" sz="2400" dirty="0" err="1">
                <a:solidFill>
                  <a:srgbClr val="324575"/>
                </a:solidFill>
              </a:rPr>
              <a:t>Turkey</a:t>
            </a:r>
            <a:r>
              <a:rPr lang="tr-TR" sz="2400" dirty="0">
                <a:solidFill>
                  <a:srgbClr val="324575"/>
                </a:solidFill>
              </a:rPr>
              <a:t>, </a:t>
            </a:r>
            <a:r>
              <a:rPr lang="tr-TR" sz="2400" dirty="0" err="1">
                <a:solidFill>
                  <a:srgbClr val="324575"/>
                </a:solidFill>
              </a:rPr>
              <a:t>Kosovo</a:t>
            </a:r>
            <a:r>
              <a:rPr lang="tr-TR" sz="2400" dirty="0">
                <a:solidFill>
                  <a:srgbClr val="324575"/>
                </a:solidFill>
              </a:rPr>
              <a:t> and Japan </a:t>
            </a:r>
            <a:r>
              <a:rPr lang="tr-TR" sz="2400" dirty="0" err="1">
                <a:solidFill>
                  <a:srgbClr val="324575"/>
                </a:solidFill>
              </a:rPr>
              <a:t>Comparison</a:t>
            </a:r>
            <a:endParaRPr lang="tr-TR" sz="2400" dirty="0">
              <a:solidFill>
                <a:srgbClr val="324575"/>
              </a:solidFill>
            </a:endParaRPr>
          </a:p>
        </p:txBody>
      </p:sp>
      <p:sp>
        <p:nvSpPr>
          <p:cNvPr id="35" name="Yuvarlatılmış Dikdörtgen 34">
            <a:extLst>
              <a:ext uri="{FF2B5EF4-FFF2-40B4-BE49-F238E27FC236}">
                <a16:creationId xmlns:a16="http://schemas.microsoft.com/office/drawing/2014/main" xmlns="" id="{406429C1-3B9C-694A-B6DE-B7D285835527}"/>
              </a:ext>
            </a:extLst>
          </p:cNvPr>
          <p:cNvSpPr/>
          <p:nvPr/>
        </p:nvSpPr>
        <p:spPr>
          <a:xfrm>
            <a:off x="1719692" y="2290082"/>
            <a:ext cx="9634257" cy="893161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Sosyal Medyada </a:t>
            </a:r>
            <a:r>
              <a:rPr lang="tr-TR" sz="2400" dirty="0" err="1">
                <a:solidFill>
                  <a:srgbClr val="324575"/>
                </a:solidFill>
              </a:rPr>
              <a:t>Influencer</a:t>
            </a:r>
            <a:r>
              <a:rPr lang="tr-TR" sz="2400" dirty="0">
                <a:solidFill>
                  <a:srgbClr val="324575"/>
                </a:solidFill>
              </a:rPr>
              <a:t> Pazarlama</a:t>
            </a:r>
          </a:p>
        </p:txBody>
      </p:sp>
      <p:sp>
        <p:nvSpPr>
          <p:cNvPr id="36" name="Yuvarlatılmış Dikdörtgen 35">
            <a:extLst>
              <a:ext uri="{FF2B5EF4-FFF2-40B4-BE49-F238E27FC236}">
                <a16:creationId xmlns:a16="http://schemas.microsoft.com/office/drawing/2014/main" xmlns="" id="{CE1D7AF2-4F14-8840-A16B-0F3FC89A7BF2}"/>
              </a:ext>
            </a:extLst>
          </p:cNvPr>
          <p:cNvSpPr/>
          <p:nvPr/>
        </p:nvSpPr>
        <p:spPr>
          <a:xfrm>
            <a:off x="1697180" y="3271558"/>
            <a:ext cx="9634257" cy="893161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Reklam Planlama ve Yayın Süreci</a:t>
            </a:r>
          </a:p>
        </p:txBody>
      </p:sp>
      <p:sp>
        <p:nvSpPr>
          <p:cNvPr id="37" name="Yuvarlatılmış Dikdörtgen 36">
            <a:extLst>
              <a:ext uri="{FF2B5EF4-FFF2-40B4-BE49-F238E27FC236}">
                <a16:creationId xmlns:a16="http://schemas.microsoft.com/office/drawing/2014/main" xmlns="" id="{BAD7A7A5-4E0C-DD42-BC2F-F546779EF823}"/>
              </a:ext>
            </a:extLst>
          </p:cNvPr>
          <p:cNvSpPr/>
          <p:nvPr/>
        </p:nvSpPr>
        <p:spPr>
          <a:xfrm>
            <a:off x="1680802" y="4257502"/>
            <a:ext cx="9634257" cy="893161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Geleneksel Pazarlamadan Dijital Pazarlamaya Geçiş</a:t>
            </a:r>
          </a:p>
        </p:txBody>
      </p:sp>
      <p:sp>
        <p:nvSpPr>
          <p:cNvPr id="38" name="Yuvarlatılmış Dikdörtgen 37">
            <a:extLst>
              <a:ext uri="{FF2B5EF4-FFF2-40B4-BE49-F238E27FC236}">
                <a16:creationId xmlns:a16="http://schemas.microsoft.com/office/drawing/2014/main" xmlns="" id="{C1A77876-D043-EF49-B772-C554B059D187}"/>
              </a:ext>
            </a:extLst>
          </p:cNvPr>
          <p:cNvSpPr/>
          <p:nvPr/>
        </p:nvSpPr>
        <p:spPr>
          <a:xfrm>
            <a:off x="1680801" y="5231734"/>
            <a:ext cx="9634257" cy="893161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dirty="0">
                <a:solidFill>
                  <a:srgbClr val="324575"/>
                </a:solidFill>
              </a:rPr>
              <a:t>Marka Değerine Dijital Uygulamaların Etkisi</a:t>
            </a:r>
          </a:p>
        </p:txBody>
      </p:sp>
      <p:sp>
        <p:nvSpPr>
          <p:cNvPr id="47" name="Dikdörtgen 46">
            <a:extLst>
              <a:ext uri="{FF2B5EF4-FFF2-40B4-BE49-F238E27FC236}">
                <a16:creationId xmlns:a16="http://schemas.microsoft.com/office/drawing/2014/main" xmlns="" id="{8606209E-B203-8B49-A83E-B5B69477FD95}"/>
              </a:ext>
            </a:extLst>
          </p:cNvPr>
          <p:cNvSpPr/>
          <p:nvPr/>
        </p:nvSpPr>
        <p:spPr>
          <a:xfrm>
            <a:off x="400966" y="325324"/>
            <a:ext cx="11642951" cy="62763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8" name="Başlık 1">
            <a:extLst>
              <a:ext uri="{FF2B5EF4-FFF2-40B4-BE49-F238E27FC236}">
                <a16:creationId xmlns:a16="http://schemas.microsoft.com/office/drawing/2014/main" xmlns="" id="{886A25A1-A4EC-7D49-A4A6-E39C5861D94B}"/>
              </a:ext>
            </a:extLst>
          </p:cNvPr>
          <p:cNvSpPr txBox="1">
            <a:spLocks/>
          </p:cNvSpPr>
          <p:nvPr/>
        </p:nvSpPr>
        <p:spPr>
          <a:xfrm>
            <a:off x="2130318" y="1561117"/>
            <a:ext cx="10913128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800" b="1" u="sng" dirty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Ulusal Kitap Bölümleri</a:t>
            </a:r>
          </a:p>
          <a:p>
            <a:endParaRPr lang="en-US" sz="4800" b="1" u="sng" dirty="0">
              <a:solidFill>
                <a:srgbClr val="324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Başlık 1">
            <a:extLst>
              <a:ext uri="{FF2B5EF4-FFF2-40B4-BE49-F238E27FC236}">
                <a16:creationId xmlns:a16="http://schemas.microsoft.com/office/drawing/2014/main" xmlns="" id="{58DF11A2-0823-0244-AADF-1281344549E6}"/>
              </a:ext>
            </a:extLst>
          </p:cNvPr>
          <p:cNvSpPr txBox="1">
            <a:spLocks/>
          </p:cNvSpPr>
          <p:nvPr/>
        </p:nvSpPr>
        <p:spPr>
          <a:xfrm>
            <a:off x="1252413" y="898335"/>
            <a:ext cx="5894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8800" b="1" dirty="0">
                <a:solidFill>
                  <a:srgbClr val="32457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  <a:endParaRPr lang="en-US" sz="60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50" name="Yuvarlatılmış Dikdörtgen 49">
            <a:extLst>
              <a:ext uri="{FF2B5EF4-FFF2-40B4-BE49-F238E27FC236}">
                <a16:creationId xmlns:a16="http://schemas.microsoft.com/office/drawing/2014/main" xmlns="" id="{E21802E3-5CAF-B640-A5AD-B1C2CB509FB1}"/>
              </a:ext>
            </a:extLst>
          </p:cNvPr>
          <p:cNvSpPr/>
          <p:nvPr/>
        </p:nvSpPr>
        <p:spPr>
          <a:xfrm>
            <a:off x="2859427" y="2540656"/>
            <a:ext cx="5976552" cy="893161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rgbClr val="324575"/>
                </a:solidFill>
              </a:rPr>
              <a:t>İşlem Maliyet Kuramı</a:t>
            </a:r>
          </a:p>
        </p:txBody>
      </p:sp>
      <p:sp>
        <p:nvSpPr>
          <p:cNvPr id="51" name="Yuvarlatılmış Dikdörtgen 50">
            <a:extLst>
              <a:ext uri="{FF2B5EF4-FFF2-40B4-BE49-F238E27FC236}">
                <a16:creationId xmlns:a16="http://schemas.microsoft.com/office/drawing/2014/main" xmlns="" id="{F8DBF4A0-231A-4949-8793-86A1E8255354}"/>
              </a:ext>
            </a:extLst>
          </p:cNvPr>
          <p:cNvSpPr/>
          <p:nvPr/>
        </p:nvSpPr>
        <p:spPr>
          <a:xfrm>
            <a:off x="2843049" y="3526600"/>
            <a:ext cx="5976552" cy="893161"/>
          </a:xfrm>
          <a:prstGeom prst="roundRect">
            <a:avLst/>
          </a:prstGeom>
          <a:solidFill>
            <a:srgbClr val="B0E4E3">
              <a:alpha val="54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rgbClr val="324575"/>
                </a:solidFill>
              </a:rPr>
              <a:t>Dijital Marka İtibarı</a:t>
            </a:r>
          </a:p>
        </p:txBody>
      </p:sp>
      <p:sp>
        <p:nvSpPr>
          <p:cNvPr id="40" name="Dikdörtgen 39">
            <a:extLst>
              <a:ext uri="{FF2B5EF4-FFF2-40B4-BE49-F238E27FC236}">
                <a16:creationId xmlns:a16="http://schemas.microsoft.com/office/drawing/2014/main" xmlns="" id="{DAC9EF5F-B423-E44B-89F1-6EFD2CCF185E}"/>
              </a:ext>
            </a:extLst>
          </p:cNvPr>
          <p:cNvSpPr/>
          <p:nvPr/>
        </p:nvSpPr>
        <p:spPr>
          <a:xfrm>
            <a:off x="-90357" y="408745"/>
            <a:ext cx="11642951" cy="62763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1" name="Başlık 1">
            <a:extLst>
              <a:ext uri="{FF2B5EF4-FFF2-40B4-BE49-F238E27FC236}">
                <a16:creationId xmlns:a16="http://schemas.microsoft.com/office/drawing/2014/main" xmlns="" id="{BEBE4B8E-BA91-8B4D-B421-3F5B6CCE19B8}"/>
              </a:ext>
            </a:extLst>
          </p:cNvPr>
          <p:cNvSpPr txBox="1">
            <a:spLocks/>
          </p:cNvSpPr>
          <p:nvPr/>
        </p:nvSpPr>
        <p:spPr>
          <a:xfrm>
            <a:off x="2164411" y="580537"/>
            <a:ext cx="10913128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800" b="1" u="sng" dirty="0" smtClean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EĞİTİM</a:t>
            </a:r>
            <a:endParaRPr lang="en-US" sz="4800" b="1" u="sng" dirty="0">
              <a:solidFill>
                <a:srgbClr val="324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Başlık 1">
            <a:extLst>
              <a:ext uri="{FF2B5EF4-FFF2-40B4-BE49-F238E27FC236}">
                <a16:creationId xmlns:a16="http://schemas.microsoft.com/office/drawing/2014/main" xmlns="" id="{B64D726A-8C21-734D-A6FF-020D4D4B0ACB}"/>
              </a:ext>
            </a:extLst>
          </p:cNvPr>
          <p:cNvSpPr txBox="1">
            <a:spLocks/>
          </p:cNvSpPr>
          <p:nvPr/>
        </p:nvSpPr>
        <p:spPr>
          <a:xfrm>
            <a:off x="1252413" y="1485790"/>
            <a:ext cx="589483" cy="7586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4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3" name="Başlık 1">
            <a:extLst>
              <a:ext uri="{FF2B5EF4-FFF2-40B4-BE49-F238E27FC236}">
                <a16:creationId xmlns:a16="http://schemas.microsoft.com/office/drawing/2014/main" xmlns="" id="{D3437811-7D27-4843-9501-4FD6B4938BA7}"/>
              </a:ext>
            </a:extLst>
          </p:cNvPr>
          <p:cNvSpPr txBox="1">
            <a:spLocks/>
          </p:cNvSpPr>
          <p:nvPr/>
        </p:nvSpPr>
        <p:spPr>
          <a:xfrm>
            <a:off x="1996634" y="1517319"/>
            <a:ext cx="10913128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b="1" u="sng" dirty="0" smtClean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Bilişsel Yük </a:t>
            </a:r>
            <a:endParaRPr lang="tr-TR" sz="3600" b="1" u="sng" dirty="0">
              <a:solidFill>
                <a:srgbClr val="324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Başlık 1">
            <a:extLst>
              <a:ext uri="{FF2B5EF4-FFF2-40B4-BE49-F238E27FC236}">
                <a16:creationId xmlns:a16="http://schemas.microsoft.com/office/drawing/2014/main" xmlns="" id="{7C8E3998-BFB9-7C4E-B2F4-C6EC90354C6C}"/>
              </a:ext>
            </a:extLst>
          </p:cNvPr>
          <p:cNvSpPr txBox="1">
            <a:spLocks/>
          </p:cNvSpPr>
          <p:nvPr/>
        </p:nvSpPr>
        <p:spPr>
          <a:xfrm>
            <a:off x="1996634" y="2331698"/>
            <a:ext cx="10913128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u="sng" dirty="0" smtClean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Dikkat</a:t>
            </a:r>
            <a:endParaRPr lang="en-US" sz="3600" b="1" u="sng" dirty="0">
              <a:solidFill>
                <a:srgbClr val="324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Başlık 1">
            <a:extLst>
              <a:ext uri="{FF2B5EF4-FFF2-40B4-BE49-F238E27FC236}">
                <a16:creationId xmlns:a16="http://schemas.microsoft.com/office/drawing/2014/main" xmlns="" id="{A3684768-748D-6441-8FA0-3189D9D886EF}"/>
              </a:ext>
            </a:extLst>
          </p:cNvPr>
          <p:cNvSpPr txBox="1">
            <a:spLocks/>
          </p:cNvSpPr>
          <p:nvPr/>
        </p:nvSpPr>
        <p:spPr>
          <a:xfrm>
            <a:off x="1996634" y="3146077"/>
            <a:ext cx="10913128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b="1" u="sng" dirty="0" smtClean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Acıya Yönelik Empati</a:t>
            </a:r>
            <a:endParaRPr lang="en-US" sz="3600" b="1" u="sng" dirty="0">
              <a:solidFill>
                <a:srgbClr val="324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Başlık 1">
            <a:extLst>
              <a:ext uri="{FF2B5EF4-FFF2-40B4-BE49-F238E27FC236}">
                <a16:creationId xmlns:a16="http://schemas.microsoft.com/office/drawing/2014/main" xmlns="" id="{A51EF10C-8051-3143-98C8-B63E5BA847CF}"/>
              </a:ext>
            </a:extLst>
          </p:cNvPr>
          <p:cNvSpPr txBox="1">
            <a:spLocks/>
          </p:cNvSpPr>
          <p:nvPr/>
        </p:nvSpPr>
        <p:spPr>
          <a:xfrm>
            <a:off x="1996634" y="3960456"/>
            <a:ext cx="10913128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b="1" u="sng" dirty="0" smtClean="0">
                <a:solidFill>
                  <a:srgbClr val="324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Ön Test – Son Test (Öğrenme Etkinliği)</a:t>
            </a:r>
            <a:endParaRPr lang="tr-TR" sz="3600" b="1" u="sng" dirty="0">
              <a:solidFill>
                <a:srgbClr val="324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Başlık 1">
            <a:extLst>
              <a:ext uri="{FF2B5EF4-FFF2-40B4-BE49-F238E27FC236}">
                <a16:creationId xmlns:a16="http://schemas.microsoft.com/office/drawing/2014/main" xmlns="" id="{6235A96C-FEE4-8944-A8CF-0ADB16EE811F}"/>
              </a:ext>
            </a:extLst>
          </p:cNvPr>
          <p:cNvSpPr txBox="1">
            <a:spLocks/>
          </p:cNvSpPr>
          <p:nvPr/>
        </p:nvSpPr>
        <p:spPr>
          <a:xfrm>
            <a:off x="1996634" y="4774835"/>
            <a:ext cx="10913128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r-TR" sz="3600" b="1" u="sng" dirty="0">
              <a:solidFill>
                <a:srgbClr val="324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Başlık 1">
            <a:extLst>
              <a:ext uri="{FF2B5EF4-FFF2-40B4-BE49-F238E27FC236}">
                <a16:creationId xmlns:a16="http://schemas.microsoft.com/office/drawing/2014/main" xmlns="" id="{BCC4195A-B24A-F540-A488-3A6D9BA815A6}"/>
              </a:ext>
            </a:extLst>
          </p:cNvPr>
          <p:cNvSpPr txBox="1">
            <a:spLocks/>
          </p:cNvSpPr>
          <p:nvPr/>
        </p:nvSpPr>
        <p:spPr>
          <a:xfrm>
            <a:off x="627407" y="2217026"/>
            <a:ext cx="1214490" cy="978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4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55" name="Başlık 1">
            <a:extLst>
              <a:ext uri="{FF2B5EF4-FFF2-40B4-BE49-F238E27FC236}">
                <a16:creationId xmlns:a16="http://schemas.microsoft.com/office/drawing/2014/main" xmlns="" id="{089709AC-764B-6542-BE93-0DF27E02EABA}"/>
              </a:ext>
            </a:extLst>
          </p:cNvPr>
          <p:cNvSpPr txBox="1">
            <a:spLocks/>
          </p:cNvSpPr>
          <p:nvPr/>
        </p:nvSpPr>
        <p:spPr>
          <a:xfrm>
            <a:off x="627405" y="3036405"/>
            <a:ext cx="1214491" cy="978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4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56" name="Başlık 1">
            <a:extLst>
              <a:ext uri="{FF2B5EF4-FFF2-40B4-BE49-F238E27FC236}">
                <a16:creationId xmlns:a16="http://schemas.microsoft.com/office/drawing/2014/main" xmlns="" id="{B3B1323D-42A5-474C-9115-5C183A457713}"/>
              </a:ext>
            </a:extLst>
          </p:cNvPr>
          <p:cNvSpPr txBox="1">
            <a:spLocks/>
          </p:cNvSpPr>
          <p:nvPr/>
        </p:nvSpPr>
        <p:spPr>
          <a:xfrm>
            <a:off x="1218320" y="3812242"/>
            <a:ext cx="623576" cy="978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4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57" name="Başlık 1">
            <a:extLst>
              <a:ext uri="{FF2B5EF4-FFF2-40B4-BE49-F238E27FC236}">
                <a16:creationId xmlns:a16="http://schemas.microsoft.com/office/drawing/2014/main" xmlns="" id="{55DAA9C0-3938-404E-95A0-E049A0C27964}"/>
              </a:ext>
            </a:extLst>
          </p:cNvPr>
          <p:cNvSpPr txBox="1">
            <a:spLocks/>
          </p:cNvSpPr>
          <p:nvPr/>
        </p:nvSpPr>
        <p:spPr>
          <a:xfrm>
            <a:off x="1252413" y="4609850"/>
            <a:ext cx="589483" cy="978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4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58" name="Başlık 1">
            <a:extLst>
              <a:ext uri="{FF2B5EF4-FFF2-40B4-BE49-F238E27FC236}">
                <a16:creationId xmlns:a16="http://schemas.microsoft.com/office/drawing/2014/main" xmlns="" id="{6D33B8CA-1C72-DD43-99CC-28BC5D53C170}"/>
              </a:ext>
            </a:extLst>
          </p:cNvPr>
          <p:cNvSpPr txBox="1">
            <a:spLocks/>
          </p:cNvSpPr>
          <p:nvPr/>
        </p:nvSpPr>
        <p:spPr>
          <a:xfrm>
            <a:off x="1252413" y="5429229"/>
            <a:ext cx="589483" cy="978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400" b="1" dirty="0">
              <a:solidFill>
                <a:srgbClr val="32457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59" name="Başlık 1">
            <a:extLst>
              <a:ext uri="{FF2B5EF4-FFF2-40B4-BE49-F238E27FC236}">
                <a16:creationId xmlns:a16="http://schemas.microsoft.com/office/drawing/2014/main" xmlns="" id="{7129E717-9BCC-5441-81D0-5A8BBB0B0D61}"/>
              </a:ext>
            </a:extLst>
          </p:cNvPr>
          <p:cNvSpPr txBox="1">
            <a:spLocks/>
          </p:cNvSpPr>
          <p:nvPr/>
        </p:nvSpPr>
        <p:spPr>
          <a:xfrm>
            <a:off x="1996634" y="5589214"/>
            <a:ext cx="10913128" cy="570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r-TR" sz="3600" b="1" u="sng" dirty="0">
              <a:solidFill>
                <a:srgbClr val="324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06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70618" y="1582043"/>
            <a:ext cx="7042422" cy="1325563"/>
          </a:xfrm>
        </p:spPr>
        <p:txBody>
          <a:bodyPr>
            <a:normAutofit/>
          </a:bodyPr>
          <a:lstStyle/>
          <a:p>
            <a:r>
              <a:rPr lang="tr-TR" b="1" dirty="0" err="1">
                <a:solidFill>
                  <a:srgbClr val="EBFF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Elektroensefalografi</a:t>
            </a:r>
            <a:r>
              <a:rPr lang="tr-TR" b="1" dirty="0">
                <a:solidFill>
                  <a:srgbClr val="EBFF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(EEG)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75063" y="3057736"/>
            <a:ext cx="5077098" cy="2421378"/>
          </a:xfrm>
        </p:spPr>
        <p:txBody>
          <a:bodyPr anchor="t">
            <a:normAutofit/>
          </a:bodyPr>
          <a:lstStyle/>
          <a:p>
            <a:r>
              <a:rPr lang="tr-TR" sz="2400" b="1" dirty="0">
                <a:solidFill>
                  <a:srgbClr val="EBFF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Tüketici Deneyimi Analizleri</a:t>
            </a:r>
          </a:p>
          <a:p>
            <a:r>
              <a:rPr lang="tr-TR" sz="2400" b="1" dirty="0">
                <a:solidFill>
                  <a:srgbClr val="EBFF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Ürün Bilişsel Yük Tespiti</a:t>
            </a:r>
          </a:p>
          <a:p>
            <a:r>
              <a:rPr lang="tr-TR" sz="2400" b="1" dirty="0">
                <a:solidFill>
                  <a:srgbClr val="EBFF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Adli Psikoloji</a:t>
            </a:r>
          </a:p>
          <a:p>
            <a:r>
              <a:rPr lang="tr-TR" sz="2400" b="1" dirty="0">
                <a:solidFill>
                  <a:srgbClr val="EBFF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İnsan Kaynakları</a:t>
            </a:r>
          </a:p>
          <a:p>
            <a:r>
              <a:rPr lang="tr-TR" sz="2400" b="1" dirty="0">
                <a:solidFill>
                  <a:srgbClr val="EBFF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Eğitim Etkinlik Analizleri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xmlns="" id="{2C6A2225-94AF-4BC4-98F4-77746E7B10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close up of a device&#10;&#10;Description automatically generated">
            <a:extLst>
              <a:ext uri="{FF2B5EF4-FFF2-40B4-BE49-F238E27FC236}">
                <a16:creationId xmlns:a16="http://schemas.microsoft.com/office/drawing/2014/main" xmlns="" id="{3BFEBCFD-1BE2-4C6F-9976-AE3E46E198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748"/>
          <a:stretch/>
        </p:blipFill>
        <p:spPr>
          <a:xfrm>
            <a:off x="7689829" y="10"/>
            <a:ext cx="4502173" cy="3448209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sp>
        <p:nvSpPr>
          <p:cNvPr id="45" name="Freeform: Shape 44">
            <a:extLst>
              <a:ext uri="{FF2B5EF4-FFF2-40B4-BE49-F238E27FC236}">
                <a16:creationId xmlns:a16="http://schemas.microsoft.com/office/drawing/2014/main" xmlns="" id="{648F5915-2CE1-4F74-88C5-D4366893D2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person wearing a mask&#10;&#10;Description automatically generated">
            <a:extLst>
              <a:ext uri="{FF2B5EF4-FFF2-40B4-BE49-F238E27FC236}">
                <a16:creationId xmlns:a16="http://schemas.microsoft.com/office/drawing/2014/main" xmlns="" id="{9F08F384-3FE5-4D49-B2A5-DFA33DC652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4" r="1" b="15303"/>
          <a:stretch/>
        </p:blipFill>
        <p:spPr>
          <a:xfrm>
            <a:off x="8768827" y="4082141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  <p:pic>
        <p:nvPicPr>
          <p:cNvPr id="10" name="Picture 2" descr="H:\bildam\web_yata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063" y="-152921"/>
            <a:ext cx="1420047" cy="123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4595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reeform 34">
            <a:extLst>
              <a:ext uri="{FF2B5EF4-FFF2-40B4-BE49-F238E27FC236}">
                <a16:creationId xmlns="" xmlns:a16="http://schemas.microsoft.com/office/drawing/2014/main" id="{1453C4A9-C0F7-4891-A7CA-C230D2F224D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 flipV="1">
            <a:off x="7716860" y="4682362"/>
            <a:ext cx="4475140" cy="2174680"/>
          </a:xfrm>
          <a:custGeom>
            <a:avLst/>
            <a:gdLst>
              <a:gd name="connsiteX0" fmla="*/ 3468199 w 4475140"/>
              <a:gd name="connsiteY0" fmla="*/ 2174680 h 2174680"/>
              <a:gd name="connsiteX1" fmla="*/ 0 w 4475140"/>
              <a:gd name="connsiteY1" fmla="*/ 2174680 h 2174680"/>
              <a:gd name="connsiteX2" fmla="*/ 0 w 4475140"/>
              <a:gd name="connsiteY2" fmla="*/ 0 h 2174680"/>
              <a:gd name="connsiteX3" fmla="*/ 1074821 w 4475140"/>
              <a:gd name="connsiteY3" fmla="*/ 0 h 2174680"/>
              <a:gd name="connsiteX4" fmla="*/ 1074821 w 4475140"/>
              <a:gd name="connsiteY4" fmla="*/ 478 h 2174680"/>
              <a:gd name="connsiteX5" fmla="*/ 4475140 w 4475140"/>
              <a:gd name="connsiteY5" fmla="*/ 478 h 217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74680">
                <a:moveTo>
                  <a:pt x="3468199" y="2174680"/>
                </a:moveTo>
                <a:lnTo>
                  <a:pt x="0" y="2174680"/>
                </a:lnTo>
                <a:lnTo>
                  <a:pt x="0" y="0"/>
                </a:lnTo>
                <a:lnTo>
                  <a:pt x="1074821" y="0"/>
                </a:lnTo>
                <a:lnTo>
                  <a:pt x="1074821" y="478"/>
                </a:lnTo>
                <a:lnTo>
                  <a:pt x="4475140" y="478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9EBAFF5-BD4C-430D-8BE7-4D537CEB733B}"/>
              </a:ext>
            </a:extLst>
          </p:cNvPr>
          <p:cNvSpPr/>
          <p:nvPr/>
        </p:nvSpPr>
        <p:spPr>
          <a:xfrm>
            <a:off x="0" y="-3478"/>
            <a:ext cx="12192000" cy="6864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6" name="Picture 2" descr="H:\bildam\web_yata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398" y="1065240"/>
            <a:ext cx="5548043" cy="470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xmlns="" id="{96485F08-5DFF-4745-A8A0-A6FA16FC5A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" r="1"/>
          <a:stretch/>
        </p:blipFill>
        <p:spPr>
          <a:xfrm>
            <a:off x="1447800" y="1589337"/>
            <a:ext cx="9662160" cy="518273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6681399-F12B-4E06-B9AB-2DBC50B09F0F}"/>
              </a:ext>
            </a:extLst>
          </p:cNvPr>
          <p:cNvSpPr/>
          <p:nvPr/>
        </p:nvSpPr>
        <p:spPr>
          <a:xfrm>
            <a:off x="-6489" y="-18483"/>
            <a:ext cx="12252003" cy="6873240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xmlns="" id="{E2739A6E-5D9E-4215-9432-E4120136DE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7" t="68354" r="43692" b="6460"/>
          <a:stretch/>
        </p:blipFill>
        <p:spPr>
          <a:xfrm>
            <a:off x="5466835" y="5132050"/>
            <a:ext cx="1305356" cy="1305353"/>
          </a:xfrm>
          <a:prstGeom prst="ellipse">
            <a:avLst/>
          </a:prstGeom>
          <a:ln w="635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A picture containing star&#10;&#10;Description automatically generated">
            <a:extLst>
              <a:ext uri="{FF2B5EF4-FFF2-40B4-BE49-F238E27FC236}">
                <a16:creationId xmlns:a16="http://schemas.microsoft.com/office/drawing/2014/main" xmlns="" id="{A599B18E-7988-43E7-A96E-597D0FDF57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1" b="66236"/>
          <a:stretch/>
        </p:blipFill>
        <p:spPr>
          <a:xfrm>
            <a:off x="2289695" y="1528613"/>
            <a:ext cx="2152381" cy="1828800"/>
          </a:xfrm>
          <a:prstGeom prst="rect">
            <a:avLst/>
          </a:prstGeom>
        </p:spPr>
      </p:pic>
      <p:pic>
        <p:nvPicPr>
          <p:cNvPr id="15" name="Picture 14" descr="A picture containing star&#10;&#10;Description automatically generated">
            <a:extLst>
              <a:ext uri="{FF2B5EF4-FFF2-40B4-BE49-F238E27FC236}">
                <a16:creationId xmlns:a16="http://schemas.microsoft.com/office/drawing/2014/main" xmlns="" id="{7B0A1970-19B1-4970-B750-16F66A76B5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34" b="33893"/>
          <a:stretch/>
        </p:blipFill>
        <p:spPr>
          <a:xfrm>
            <a:off x="5075499" y="1589337"/>
            <a:ext cx="2152381" cy="1828800"/>
          </a:xfrm>
          <a:prstGeom prst="rect">
            <a:avLst/>
          </a:prstGeom>
        </p:spPr>
      </p:pic>
      <p:pic>
        <p:nvPicPr>
          <p:cNvPr id="16" name="Picture 15" descr="A picture containing star&#10;&#10;Description automatically generated">
            <a:extLst>
              <a:ext uri="{FF2B5EF4-FFF2-40B4-BE49-F238E27FC236}">
                <a16:creationId xmlns:a16="http://schemas.microsoft.com/office/drawing/2014/main" xmlns="" id="{69FB938E-A135-48AC-9375-FC0DD81AA6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75" b="3053"/>
          <a:stretch/>
        </p:blipFill>
        <p:spPr>
          <a:xfrm>
            <a:off x="8089223" y="1589337"/>
            <a:ext cx="2152381" cy="1828800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012E6AA-EF4F-493C-A20B-51C11220DE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1572"/>
          <a:stretch/>
        </p:blipFill>
        <p:spPr>
          <a:xfrm>
            <a:off x="2634087" y="3333124"/>
            <a:ext cx="1416907" cy="3200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6" name="Picture 25" descr="A picture containing table, drawing&#10;&#10;Description automatically generated">
            <a:extLst>
              <a:ext uri="{FF2B5EF4-FFF2-40B4-BE49-F238E27FC236}">
                <a16:creationId xmlns:a16="http://schemas.microsoft.com/office/drawing/2014/main" xmlns="" id="{5AA56428-7964-4905-9F16-BD72CBC9DA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552" y="3357413"/>
            <a:ext cx="1376978" cy="320040"/>
          </a:xfrm>
          <a:prstGeom prst="rect">
            <a:avLst/>
          </a:prstGeom>
        </p:spPr>
      </p:pic>
      <p:pic>
        <p:nvPicPr>
          <p:cNvPr id="28" name="Picture 27" descr="A picture containing meter&#10;&#10;Description automatically generated">
            <a:extLst>
              <a:ext uri="{FF2B5EF4-FFF2-40B4-BE49-F238E27FC236}">
                <a16:creationId xmlns:a16="http://schemas.microsoft.com/office/drawing/2014/main" xmlns="" id="{37B181D7-A726-4385-8217-5CB0770B0C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223" y="3393847"/>
            <a:ext cx="2214338" cy="320041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31" name="Connector: Curved 30">
            <a:extLst>
              <a:ext uri="{FF2B5EF4-FFF2-40B4-BE49-F238E27FC236}">
                <a16:creationId xmlns:a16="http://schemas.microsoft.com/office/drawing/2014/main" xmlns="" id="{BC9F67F1-DF28-4508-A052-336D9E20FBAC}"/>
              </a:ext>
            </a:extLst>
          </p:cNvPr>
          <p:cNvCxnSpPr>
            <a:stCxn id="10" idx="2"/>
            <a:endCxn id="20" idx="2"/>
          </p:cNvCxnSpPr>
          <p:nvPr/>
        </p:nvCxnSpPr>
        <p:spPr>
          <a:xfrm rot="10800000">
            <a:off x="3342541" y="3653165"/>
            <a:ext cx="2124294" cy="2131563"/>
          </a:xfrm>
          <a:prstGeom prst="curvedConnector2">
            <a:avLst/>
          </a:prstGeom>
          <a:ln w="57150">
            <a:solidFill>
              <a:srgbClr val="C00000"/>
            </a:solidFill>
            <a:prstDash val="sysDash"/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xmlns="" id="{434BB5EC-900C-4D41-AE3C-4BE964025997}"/>
              </a:ext>
            </a:extLst>
          </p:cNvPr>
          <p:cNvCxnSpPr>
            <a:cxnSpLocks/>
            <a:stCxn id="10" idx="6"/>
            <a:endCxn id="28" idx="2"/>
          </p:cNvCxnSpPr>
          <p:nvPr/>
        </p:nvCxnSpPr>
        <p:spPr>
          <a:xfrm flipV="1">
            <a:off x="6772191" y="3713888"/>
            <a:ext cx="2424201" cy="2070839"/>
          </a:xfrm>
          <a:prstGeom prst="curvedConnector2">
            <a:avLst/>
          </a:prstGeom>
          <a:ln w="57150">
            <a:solidFill>
              <a:srgbClr val="C00000"/>
            </a:solidFill>
            <a:prstDash val="sysDash"/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xmlns="" id="{6470F860-0251-43C8-82B7-CF888CBC4837}"/>
              </a:ext>
            </a:extLst>
          </p:cNvPr>
          <p:cNvCxnSpPr>
            <a:cxnSpLocks/>
            <a:stCxn id="10" idx="0"/>
            <a:endCxn id="26" idx="2"/>
          </p:cNvCxnSpPr>
          <p:nvPr/>
        </p:nvCxnSpPr>
        <p:spPr>
          <a:xfrm rot="5400000" flipH="1" flipV="1">
            <a:off x="5401479" y="4395488"/>
            <a:ext cx="1454597" cy="18528"/>
          </a:xfrm>
          <a:prstGeom prst="curvedConnector3">
            <a:avLst>
              <a:gd name="adj1" fmla="val 50000"/>
            </a:avLst>
          </a:prstGeom>
          <a:ln w="57150">
            <a:solidFill>
              <a:srgbClr val="C00000"/>
            </a:solidFill>
            <a:prstDash val="sysDash"/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Başlık 1">
            <a:extLst>
              <a:ext uri="{FF2B5EF4-FFF2-40B4-BE49-F238E27FC236}">
                <a16:creationId xmlns:a16="http://schemas.microsoft.com/office/drawing/2014/main" xmlns="" id="{F36D1C09-E6D0-49FE-B6B2-C05804A08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12" y="470054"/>
            <a:ext cx="7443100" cy="477222"/>
          </a:xfrm>
        </p:spPr>
        <p:txBody>
          <a:bodyPr>
            <a:noAutofit/>
          </a:bodyPr>
          <a:lstStyle/>
          <a:p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Tüketici Deneyimi Analizleri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17" name="Picture 2" descr="H:\bildam\web_yatay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063" y="-152921"/>
            <a:ext cx="1420047" cy="123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44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xmlns="" id="{D7C6B1C6-7330-4321-A4A9-77B5FAB535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09"/>
          <a:stretch/>
        </p:blipFill>
        <p:spPr>
          <a:xfrm>
            <a:off x="875272" y="2004644"/>
            <a:ext cx="10829925" cy="486382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C60DE17-94C2-48B3-B74E-D47C44F73937}"/>
              </a:ext>
            </a:extLst>
          </p:cNvPr>
          <p:cNvSpPr/>
          <p:nvPr/>
        </p:nvSpPr>
        <p:spPr>
          <a:xfrm>
            <a:off x="-41577" y="2186"/>
            <a:ext cx="12252003" cy="6873240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Başlık 1">
            <a:extLst>
              <a:ext uri="{FF2B5EF4-FFF2-40B4-BE49-F238E27FC236}">
                <a16:creationId xmlns:a16="http://schemas.microsoft.com/office/drawing/2014/main" xmlns="" id="{F36D1C09-E6D0-49FE-B6B2-C05804A08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12" y="591974"/>
            <a:ext cx="7443100" cy="477222"/>
          </a:xfrm>
        </p:spPr>
        <p:txBody>
          <a:bodyPr>
            <a:noAutofit/>
          </a:bodyPr>
          <a:lstStyle/>
          <a:p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Etkili Yüz Seçimi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20" name="Picture 19" descr="A close up of a map&#10;&#10;Description automatically generated">
            <a:extLst>
              <a:ext uri="{FF2B5EF4-FFF2-40B4-BE49-F238E27FC236}">
                <a16:creationId xmlns:a16="http://schemas.microsoft.com/office/drawing/2014/main" xmlns="" id="{1D5C69EE-A055-43D7-BD83-0AB527AC77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4" t="30677" r="54411" b="40069"/>
          <a:stretch/>
        </p:blipFill>
        <p:spPr>
          <a:xfrm>
            <a:off x="4099560" y="3780876"/>
            <a:ext cx="1717040" cy="1666240"/>
          </a:xfrm>
          <a:prstGeom prst="ellipse">
            <a:avLst/>
          </a:prstGeom>
          <a:ln w="76200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 descr="A person posing for the camera&#10;&#10;Description automatically generated">
            <a:extLst>
              <a:ext uri="{FF2B5EF4-FFF2-40B4-BE49-F238E27FC236}">
                <a16:creationId xmlns:a16="http://schemas.microsoft.com/office/drawing/2014/main" xmlns="" id="{CEBF2448-2F35-4676-AEF9-75CE2D9B5C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" t="5756" r="694" b="37932"/>
          <a:stretch/>
        </p:blipFill>
        <p:spPr>
          <a:xfrm>
            <a:off x="827840" y="2150366"/>
            <a:ext cx="1283012" cy="1288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person looking at the camera&#10;&#10;Description automatically generated">
            <a:extLst>
              <a:ext uri="{FF2B5EF4-FFF2-40B4-BE49-F238E27FC236}">
                <a16:creationId xmlns:a16="http://schemas.microsoft.com/office/drawing/2014/main" xmlns="" id="{E1F015C7-9A29-4863-A145-E3340EF57D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3" r="778" b="16869"/>
          <a:stretch/>
        </p:blipFill>
        <p:spPr>
          <a:xfrm>
            <a:off x="3465748" y="2149788"/>
            <a:ext cx="1208872" cy="1222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person posing for the camera&#10;&#10;Description automatically generated">
            <a:extLst>
              <a:ext uri="{FF2B5EF4-FFF2-40B4-BE49-F238E27FC236}">
                <a16:creationId xmlns:a16="http://schemas.microsoft.com/office/drawing/2014/main" xmlns="" id="{4D19C58A-F9B3-4ECE-A9AF-030BD027CD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2" t="4863" r="8358" b="39125"/>
          <a:stretch/>
        </p:blipFill>
        <p:spPr>
          <a:xfrm>
            <a:off x="6230908" y="2181174"/>
            <a:ext cx="1154026" cy="1207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A person smiling for the camera&#10;&#10;Description automatically generated">
            <a:extLst>
              <a:ext uri="{FF2B5EF4-FFF2-40B4-BE49-F238E27FC236}">
                <a16:creationId xmlns:a16="http://schemas.microsoft.com/office/drawing/2014/main" xmlns="" id="{702AA109-E383-4ED1-A447-29E5B4B674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3" t="8325" r="6275" b="36675"/>
          <a:stretch/>
        </p:blipFill>
        <p:spPr>
          <a:xfrm>
            <a:off x="8947000" y="2162260"/>
            <a:ext cx="1283010" cy="1266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A picture containing light, drawing&#10;&#10;Description automatically generated">
            <a:extLst>
              <a:ext uri="{FF2B5EF4-FFF2-40B4-BE49-F238E27FC236}">
                <a16:creationId xmlns:a16="http://schemas.microsoft.com/office/drawing/2014/main" xmlns="" id="{EE8B6DCD-D426-4BF1-942A-F47EE6CA1C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6" b="75727"/>
          <a:stretch/>
        </p:blipFill>
        <p:spPr>
          <a:xfrm>
            <a:off x="2039188" y="2206037"/>
            <a:ext cx="1105852" cy="1143000"/>
          </a:xfrm>
          <a:prstGeom prst="rect">
            <a:avLst/>
          </a:prstGeom>
        </p:spPr>
      </p:pic>
      <p:pic>
        <p:nvPicPr>
          <p:cNvPr id="31" name="Picture 30" descr="A picture containing light, drawing&#10;&#10;Description automatically generated">
            <a:extLst>
              <a:ext uri="{FF2B5EF4-FFF2-40B4-BE49-F238E27FC236}">
                <a16:creationId xmlns:a16="http://schemas.microsoft.com/office/drawing/2014/main" xmlns="" id="{38CF7AEB-F779-498C-AB4D-17D301775A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 b="58319"/>
          <a:stretch/>
        </p:blipFill>
        <p:spPr>
          <a:xfrm>
            <a:off x="4629664" y="2162260"/>
            <a:ext cx="1105852" cy="1143000"/>
          </a:xfrm>
          <a:prstGeom prst="rect">
            <a:avLst/>
          </a:prstGeom>
        </p:spPr>
      </p:pic>
      <p:pic>
        <p:nvPicPr>
          <p:cNvPr id="32" name="Picture 31" descr="A picture containing light, drawing&#10;&#10;Description automatically generated">
            <a:extLst>
              <a:ext uri="{FF2B5EF4-FFF2-40B4-BE49-F238E27FC236}">
                <a16:creationId xmlns:a16="http://schemas.microsoft.com/office/drawing/2014/main" xmlns="" id="{2760E269-654A-415B-BD2F-185CC090E9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3" t="41808" r="1803" b="41525"/>
          <a:stretch/>
        </p:blipFill>
        <p:spPr>
          <a:xfrm>
            <a:off x="7265096" y="2223086"/>
            <a:ext cx="1105852" cy="1143000"/>
          </a:xfrm>
          <a:prstGeom prst="rect">
            <a:avLst/>
          </a:prstGeom>
        </p:spPr>
      </p:pic>
      <p:pic>
        <p:nvPicPr>
          <p:cNvPr id="33" name="Picture 32" descr="A picture containing light, drawing&#10;&#10;Description automatically generated">
            <a:extLst>
              <a:ext uri="{FF2B5EF4-FFF2-40B4-BE49-F238E27FC236}">
                <a16:creationId xmlns:a16="http://schemas.microsoft.com/office/drawing/2014/main" xmlns="" id="{4CD8A87A-FA28-4D13-94DB-BBAB9AA1F9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68" b="24265"/>
          <a:stretch/>
        </p:blipFill>
        <p:spPr>
          <a:xfrm>
            <a:off x="10155466" y="2223086"/>
            <a:ext cx="1105852" cy="1143000"/>
          </a:xfrm>
          <a:prstGeom prst="rect">
            <a:avLst/>
          </a:prstGeom>
        </p:spPr>
      </p:pic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xmlns="" id="{AE082977-FAFF-403D-A5A5-55C73E4E990C}"/>
              </a:ext>
            </a:extLst>
          </p:cNvPr>
          <p:cNvCxnSpPr>
            <a:cxnSpLocks/>
            <a:stCxn id="20" idx="2"/>
            <a:endCxn id="7" idx="5"/>
          </p:cNvCxnSpPr>
          <p:nvPr/>
        </p:nvCxnSpPr>
        <p:spPr>
          <a:xfrm rot="10800000">
            <a:off x="1922960" y="3250118"/>
            <a:ext cx="2176601" cy="1363878"/>
          </a:xfrm>
          <a:prstGeom prst="curvedConnector2">
            <a:avLst/>
          </a:prstGeom>
          <a:ln w="57150">
            <a:solidFill>
              <a:srgbClr val="C00000"/>
            </a:solidFill>
            <a:prstDash val="sysDash"/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Curved 36">
            <a:extLst>
              <a:ext uri="{FF2B5EF4-FFF2-40B4-BE49-F238E27FC236}">
                <a16:creationId xmlns:a16="http://schemas.microsoft.com/office/drawing/2014/main" xmlns="" id="{3DF4A2E0-5641-4F94-82C9-BF572B249E24}"/>
              </a:ext>
            </a:extLst>
          </p:cNvPr>
          <p:cNvCxnSpPr>
            <a:cxnSpLocks/>
            <a:stCxn id="20" idx="1"/>
          </p:cNvCxnSpPr>
          <p:nvPr/>
        </p:nvCxnSpPr>
        <p:spPr>
          <a:xfrm rot="16200000" flipV="1">
            <a:off x="3837903" y="3511778"/>
            <a:ext cx="774773" cy="251453"/>
          </a:xfrm>
          <a:prstGeom prst="curvedConnector3">
            <a:avLst>
              <a:gd name="adj1" fmla="val 50000"/>
            </a:avLst>
          </a:prstGeom>
          <a:ln w="57150">
            <a:solidFill>
              <a:srgbClr val="C00000"/>
            </a:solidFill>
            <a:prstDash val="sysDash"/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or: Curved 40">
            <a:extLst>
              <a:ext uri="{FF2B5EF4-FFF2-40B4-BE49-F238E27FC236}">
                <a16:creationId xmlns:a16="http://schemas.microsoft.com/office/drawing/2014/main" xmlns="" id="{9411E846-814B-417F-BB84-72F508196C24}"/>
              </a:ext>
            </a:extLst>
          </p:cNvPr>
          <p:cNvCxnSpPr>
            <a:cxnSpLocks/>
            <a:stCxn id="20" idx="7"/>
            <a:endCxn id="11" idx="5"/>
          </p:cNvCxnSpPr>
          <p:nvPr/>
        </p:nvCxnSpPr>
        <p:spPr>
          <a:xfrm rot="5400000" flipH="1" flipV="1">
            <a:off x="5983984" y="2792944"/>
            <a:ext cx="813108" cy="1650786"/>
          </a:xfrm>
          <a:prstGeom prst="curvedConnector3">
            <a:avLst>
              <a:gd name="adj1" fmla="val 50000"/>
            </a:avLst>
          </a:prstGeom>
          <a:ln w="57150">
            <a:solidFill>
              <a:srgbClr val="C00000"/>
            </a:solidFill>
            <a:prstDash val="sysDash"/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or: Curved 43">
            <a:extLst>
              <a:ext uri="{FF2B5EF4-FFF2-40B4-BE49-F238E27FC236}">
                <a16:creationId xmlns:a16="http://schemas.microsoft.com/office/drawing/2014/main" xmlns="" id="{6198E5A9-0F07-43D0-B32D-9C08214E8DDD}"/>
              </a:ext>
            </a:extLst>
          </p:cNvPr>
          <p:cNvCxnSpPr>
            <a:cxnSpLocks/>
            <a:endCxn id="13" idx="5"/>
          </p:cNvCxnSpPr>
          <p:nvPr/>
        </p:nvCxnSpPr>
        <p:spPr>
          <a:xfrm flipV="1">
            <a:off x="5816600" y="3243490"/>
            <a:ext cx="4225518" cy="1502130"/>
          </a:xfrm>
          <a:prstGeom prst="curvedConnector2">
            <a:avLst/>
          </a:prstGeom>
          <a:ln w="57150">
            <a:solidFill>
              <a:srgbClr val="C00000"/>
            </a:solidFill>
            <a:prstDash val="sysDash"/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H:\bildam\web_yatay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063" y="-152921"/>
            <a:ext cx="1420047" cy="123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14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evice with a screen&#10;&#10;Description automatically generated">
            <a:extLst>
              <a:ext uri="{FF2B5EF4-FFF2-40B4-BE49-F238E27FC236}">
                <a16:creationId xmlns:a16="http://schemas.microsoft.com/office/drawing/2014/main" xmlns="" id="{9A6C3CB2-FFE1-4822-969C-87597D64E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65" y="154505"/>
            <a:ext cx="11773470" cy="6548990"/>
          </a:xfrm>
          <a:prstGeom prst="rect">
            <a:avLst/>
          </a:prstGeom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xmlns="" id="{0F3726F2-F955-4909-8A0C-9F6EB492A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99" y="385874"/>
            <a:ext cx="8839200" cy="6086250"/>
          </a:xfrm>
          <a:prstGeom prst="rect">
            <a:avLst/>
          </a:prstGeom>
        </p:spPr>
      </p:pic>
      <p:sp>
        <p:nvSpPr>
          <p:cNvPr id="15" name="Başlık 1">
            <a:extLst>
              <a:ext uri="{FF2B5EF4-FFF2-40B4-BE49-F238E27FC236}">
                <a16:creationId xmlns:a16="http://schemas.microsoft.com/office/drawing/2014/main" xmlns="" id="{C9845AF7-3C65-42E9-A0A9-CFCA8B9BE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12" y="470054"/>
            <a:ext cx="7443100" cy="477222"/>
          </a:xfrm>
        </p:spPr>
        <p:txBody>
          <a:bodyPr>
            <a:noAutofit/>
          </a:bodyPr>
          <a:lstStyle/>
          <a:p>
            <a:r>
              <a:rPr lang="tr-TR" b="1" dirty="0">
                <a:solidFill>
                  <a:srgbClr val="EBFF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Ürün Bilişsel Yük Tespiti</a:t>
            </a:r>
          </a:p>
        </p:txBody>
      </p:sp>
      <p:pic>
        <p:nvPicPr>
          <p:cNvPr id="8" name="Picture 2" descr="H:\bildam\web_yata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063" y="-152921"/>
            <a:ext cx="1420047" cy="123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89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xmlns="" id="{C717BE29-F1E5-49BE-A7D3-54A132ED8F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43"/>
          <a:stretch/>
        </p:blipFill>
        <p:spPr>
          <a:xfrm>
            <a:off x="690562" y="1860210"/>
            <a:ext cx="10810875" cy="491944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C60DE17-94C2-48B3-B74E-D47C44F73937}"/>
              </a:ext>
            </a:extLst>
          </p:cNvPr>
          <p:cNvSpPr/>
          <p:nvPr/>
        </p:nvSpPr>
        <p:spPr>
          <a:xfrm>
            <a:off x="-30003" y="5701"/>
            <a:ext cx="12252003" cy="6873240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close up of a map&#10;&#10;Description automatically generated">
            <a:extLst>
              <a:ext uri="{FF2B5EF4-FFF2-40B4-BE49-F238E27FC236}">
                <a16:creationId xmlns:a16="http://schemas.microsoft.com/office/drawing/2014/main" xmlns="" id="{D99BFC97-9FC8-47DB-B2CF-2B8E05B40A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1" t="27237" r="50484" b="41991"/>
          <a:stretch/>
        </p:blipFill>
        <p:spPr>
          <a:xfrm>
            <a:off x="4217414" y="3499246"/>
            <a:ext cx="1827547" cy="1746913"/>
          </a:xfrm>
          <a:prstGeom prst="ellipse">
            <a:avLst/>
          </a:prstGeom>
          <a:ln w="76200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A close up of a light&#10;&#10;Description automatically generated">
            <a:extLst>
              <a:ext uri="{FF2B5EF4-FFF2-40B4-BE49-F238E27FC236}">
                <a16:creationId xmlns:a16="http://schemas.microsoft.com/office/drawing/2014/main" xmlns="" id="{77BDD728-911A-4E7F-90A5-F38E029EE3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2" r="12185" b="73394"/>
          <a:stretch/>
        </p:blipFill>
        <p:spPr>
          <a:xfrm>
            <a:off x="1677452" y="792187"/>
            <a:ext cx="1921933" cy="1883504"/>
          </a:xfrm>
          <a:prstGeom prst="rect">
            <a:avLst/>
          </a:prstGeom>
        </p:spPr>
      </p:pic>
      <p:pic>
        <p:nvPicPr>
          <p:cNvPr id="21" name="Picture 20" descr="A close up of a light&#10;&#10;Description automatically generated">
            <a:extLst>
              <a:ext uri="{FF2B5EF4-FFF2-40B4-BE49-F238E27FC236}">
                <a16:creationId xmlns:a16="http://schemas.microsoft.com/office/drawing/2014/main" xmlns="" id="{AD485EE5-0839-448D-A36D-20F86D841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6" t="25688" r="15352" b="49635"/>
          <a:stretch/>
        </p:blipFill>
        <p:spPr>
          <a:xfrm>
            <a:off x="3923773" y="1050697"/>
            <a:ext cx="1921933" cy="1746914"/>
          </a:xfrm>
          <a:prstGeom prst="rect">
            <a:avLst/>
          </a:prstGeom>
        </p:spPr>
      </p:pic>
      <p:pic>
        <p:nvPicPr>
          <p:cNvPr id="22" name="Picture 21" descr="A close up of a light&#10;&#10;Description automatically generated">
            <a:extLst>
              <a:ext uri="{FF2B5EF4-FFF2-40B4-BE49-F238E27FC236}">
                <a16:creationId xmlns:a16="http://schemas.microsoft.com/office/drawing/2014/main" xmlns="" id="{88F267C8-CAE6-409D-9BC4-F5A980C162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0" t="49071" r="11438" b="26252"/>
          <a:stretch/>
        </p:blipFill>
        <p:spPr>
          <a:xfrm>
            <a:off x="6506027" y="1026403"/>
            <a:ext cx="1921933" cy="1746915"/>
          </a:xfrm>
          <a:prstGeom prst="rect">
            <a:avLst/>
          </a:prstGeom>
        </p:spPr>
      </p:pic>
      <p:pic>
        <p:nvPicPr>
          <p:cNvPr id="23" name="Picture 22" descr="A close up of a light&#10;&#10;Description automatically generated">
            <a:extLst>
              <a:ext uri="{FF2B5EF4-FFF2-40B4-BE49-F238E27FC236}">
                <a16:creationId xmlns:a16="http://schemas.microsoft.com/office/drawing/2014/main" xmlns="" id="{28649472-C3DD-40E1-AFA4-3C663F9EC5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1" t="73676" r="11327" b="1647"/>
          <a:stretch/>
        </p:blipFill>
        <p:spPr>
          <a:xfrm>
            <a:off x="8899521" y="1079010"/>
            <a:ext cx="1921933" cy="1746915"/>
          </a:xfrm>
          <a:prstGeom prst="rect">
            <a:avLst/>
          </a:prstGeom>
        </p:spPr>
      </p:pic>
      <p:sp>
        <p:nvSpPr>
          <p:cNvPr id="39" name="Başlık 1">
            <a:extLst>
              <a:ext uri="{FF2B5EF4-FFF2-40B4-BE49-F238E27FC236}">
                <a16:creationId xmlns:a16="http://schemas.microsoft.com/office/drawing/2014/main" xmlns="" id="{F36D1C09-E6D0-49FE-B6B2-C05804A08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12" y="591974"/>
            <a:ext cx="7443100" cy="477222"/>
          </a:xfrm>
        </p:spPr>
        <p:txBody>
          <a:bodyPr>
            <a:noAutofit/>
          </a:bodyPr>
          <a:lstStyle/>
          <a:p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Adli Psikoloji</a:t>
            </a:r>
          </a:p>
        </p:txBody>
      </p: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xmlns="" id="{78CB5C14-4DE5-4B5A-A691-AF100BEF1285}"/>
              </a:ext>
            </a:extLst>
          </p:cNvPr>
          <p:cNvCxnSpPr>
            <a:cxnSpLocks/>
            <a:stCxn id="17" idx="2"/>
            <a:endCxn id="19" idx="2"/>
          </p:cNvCxnSpPr>
          <p:nvPr/>
        </p:nvCxnSpPr>
        <p:spPr>
          <a:xfrm rot="10800000">
            <a:off x="2633852" y="2998877"/>
            <a:ext cx="1583563" cy="1373826"/>
          </a:xfrm>
          <a:prstGeom prst="curvedConnector2">
            <a:avLst/>
          </a:prstGeom>
          <a:ln w="57150">
            <a:solidFill>
              <a:srgbClr val="C00000"/>
            </a:solidFill>
            <a:prstDash val="sysDash"/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E4FC1A3-9B38-473E-ABA9-CA0BC1B294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89" b="42062"/>
          <a:stretch/>
        </p:blipFill>
        <p:spPr>
          <a:xfrm>
            <a:off x="1704211" y="2681879"/>
            <a:ext cx="1859280" cy="31699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286A452B-5B6A-4EDD-A98F-0AFE6C6686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87" b="40743"/>
          <a:stretch/>
        </p:blipFill>
        <p:spPr>
          <a:xfrm>
            <a:off x="4098887" y="2601552"/>
            <a:ext cx="1859280" cy="397326"/>
          </a:xfrm>
          <a:prstGeom prst="rect">
            <a:avLst/>
          </a:prstGeom>
        </p:spPr>
      </p:pic>
      <p:pic>
        <p:nvPicPr>
          <p:cNvPr id="30" name="Picture 29" descr="A picture containing knife&#10;&#10;Description automatically generated">
            <a:extLst>
              <a:ext uri="{FF2B5EF4-FFF2-40B4-BE49-F238E27FC236}">
                <a16:creationId xmlns:a16="http://schemas.microsoft.com/office/drawing/2014/main" xmlns="" id="{4C6E55F8-44D8-41F4-994F-9CCA4A5C17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70" b="41580"/>
          <a:stretch/>
        </p:blipFill>
        <p:spPr>
          <a:xfrm>
            <a:off x="6516422" y="2681878"/>
            <a:ext cx="1859280" cy="316999"/>
          </a:xfrm>
          <a:prstGeom prst="rect">
            <a:avLst/>
          </a:prstGeom>
        </p:spPr>
      </p:pic>
      <p:pic>
        <p:nvPicPr>
          <p:cNvPr id="34" name="Picture 3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DC37C41F-56C8-4B61-A957-4F797371BA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25" b="42626"/>
          <a:stretch/>
        </p:blipFill>
        <p:spPr>
          <a:xfrm>
            <a:off x="8930847" y="2681877"/>
            <a:ext cx="1859280" cy="316999"/>
          </a:xfrm>
          <a:prstGeom prst="rect">
            <a:avLst/>
          </a:prstGeom>
        </p:spPr>
      </p:pic>
      <p:cxnSp>
        <p:nvCxnSpPr>
          <p:cNvPr id="40" name="Connector: Curved 39">
            <a:extLst>
              <a:ext uri="{FF2B5EF4-FFF2-40B4-BE49-F238E27FC236}">
                <a16:creationId xmlns:a16="http://schemas.microsoft.com/office/drawing/2014/main" xmlns="" id="{C91A8B99-87F1-49B7-868A-3747EACA0E28}"/>
              </a:ext>
            </a:extLst>
          </p:cNvPr>
          <p:cNvCxnSpPr>
            <a:cxnSpLocks/>
            <a:stCxn id="17" idx="0"/>
          </p:cNvCxnSpPr>
          <p:nvPr/>
        </p:nvCxnSpPr>
        <p:spPr>
          <a:xfrm rot="16200000" flipV="1">
            <a:off x="4769165" y="3137223"/>
            <a:ext cx="658870" cy="65176"/>
          </a:xfrm>
          <a:prstGeom prst="curvedConnector3">
            <a:avLst>
              <a:gd name="adj1" fmla="val 50000"/>
            </a:avLst>
          </a:prstGeom>
          <a:ln w="57150">
            <a:solidFill>
              <a:srgbClr val="C00000"/>
            </a:solidFill>
            <a:prstDash val="sysDash"/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Curved 41">
            <a:extLst>
              <a:ext uri="{FF2B5EF4-FFF2-40B4-BE49-F238E27FC236}">
                <a16:creationId xmlns:a16="http://schemas.microsoft.com/office/drawing/2014/main" xmlns="" id="{D6892028-E93D-4ECF-8D7E-6E03E7FA71F6}"/>
              </a:ext>
            </a:extLst>
          </p:cNvPr>
          <p:cNvCxnSpPr>
            <a:cxnSpLocks/>
            <a:stCxn id="17" idx="7"/>
            <a:endCxn id="30" idx="2"/>
          </p:cNvCxnSpPr>
          <p:nvPr/>
        </p:nvCxnSpPr>
        <p:spPr>
          <a:xfrm rot="5400000" flipH="1" flipV="1">
            <a:off x="6233593" y="2542607"/>
            <a:ext cx="756198" cy="1668739"/>
          </a:xfrm>
          <a:prstGeom prst="curvedConnector3">
            <a:avLst>
              <a:gd name="adj1" fmla="val 50000"/>
            </a:avLst>
          </a:prstGeom>
          <a:ln w="57150">
            <a:solidFill>
              <a:srgbClr val="C00000"/>
            </a:solidFill>
            <a:prstDash val="sysDash"/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Curved 47">
            <a:extLst>
              <a:ext uri="{FF2B5EF4-FFF2-40B4-BE49-F238E27FC236}">
                <a16:creationId xmlns:a16="http://schemas.microsoft.com/office/drawing/2014/main" xmlns="" id="{12F02E5A-0A6A-43A2-AD3B-11A46F077640}"/>
              </a:ext>
            </a:extLst>
          </p:cNvPr>
          <p:cNvCxnSpPr>
            <a:cxnSpLocks/>
            <a:stCxn id="17" idx="6"/>
            <a:endCxn id="34" idx="2"/>
          </p:cNvCxnSpPr>
          <p:nvPr/>
        </p:nvCxnSpPr>
        <p:spPr>
          <a:xfrm flipV="1">
            <a:off x="6044961" y="2998876"/>
            <a:ext cx="3815526" cy="1373827"/>
          </a:xfrm>
          <a:prstGeom prst="curvedConnector2">
            <a:avLst/>
          </a:prstGeom>
          <a:ln w="57150">
            <a:solidFill>
              <a:srgbClr val="C00000"/>
            </a:solidFill>
            <a:prstDash val="sysDash"/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H:\bildam\web_yatay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063" y="-152921"/>
            <a:ext cx="1420047" cy="123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88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meter&#10;&#10;Description automatically generated">
            <a:extLst>
              <a:ext uri="{FF2B5EF4-FFF2-40B4-BE49-F238E27FC236}">
                <a16:creationId xmlns:a16="http://schemas.microsoft.com/office/drawing/2014/main" xmlns="" id="{D4B4C6B6-63D4-4319-A0B6-A54B91B88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628"/>
            <a:ext cx="12192000" cy="5486744"/>
          </a:xfrm>
          <a:prstGeom prst="rect">
            <a:avLst/>
          </a:prstGeom>
        </p:spPr>
      </p:pic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xmlns="" id="{9F9D7B8C-97FA-488D-8E99-3CC729E45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27" y="769710"/>
            <a:ext cx="4125309" cy="2840490"/>
          </a:xfrm>
          <a:prstGeom prst="rect">
            <a:avLst/>
          </a:prstGeom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xmlns="" id="{AED7C085-4483-49CC-98E7-C58431029F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43"/>
          <a:stretch/>
        </p:blipFill>
        <p:spPr>
          <a:xfrm>
            <a:off x="6952358" y="3694282"/>
            <a:ext cx="5082478" cy="2312763"/>
          </a:xfrm>
          <a:prstGeom prst="rect">
            <a:avLst/>
          </a:prstGeom>
        </p:spPr>
      </p:pic>
      <p:pic>
        <p:nvPicPr>
          <p:cNvPr id="9" name="Picture 2" descr="H:\bildam\web_yata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063" y="-152921"/>
            <a:ext cx="1420047" cy="123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70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01098" y="1396289"/>
            <a:ext cx="4882071" cy="1325563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rgbClr val="EBFF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Göz Takip Sistemi</a:t>
            </a:r>
            <a:endParaRPr lang="en-US" b="1" dirty="0">
              <a:solidFill>
                <a:srgbClr val="EBFFF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05544" y="2871982"/>
            <a:ext cx="6069184" cy="2753314"/>
          </a:xfrm>
        </p:spPr>
        <p:txBody>
          <a:bodyPr anchor="t">
            <a:normAutofit/>
          </a:bodyPr>
          <a:lstStyle/>
          <a:p>
            <a:r>
              <a:rPr lang="tr-TR" sz="2400" b="1" dirty="0">
                <a:solidFill>
                  <a:srgbClr val="EBFF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Karşılaştırmalı Dikkat Çekicilik Analizleri</a:t>
            </a:r>
          </a:p>
          <a:p>
            <a:r>
              <a:rPr lang="tr-TR" sz="2400" b="1" dirty="0">
                <a:solidFill>
                  <a:srgbClr val="EBFF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Mekan Analizleri</a:t>
            </a:r>
          </a:p>
          <a:p>
            <a:r>
              <a:rPr lang="tr-TR" sz="2400" b="1" dirty="0" err="1">
                <a:solidFill>
                  <a:srgbClr val="EBFF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İlgilenim</a:t>
            </a:r>
            <a:r>
              <a:rPr lang="tr-TR" sz="2400" b="1" dirty="0">
                <a:solidFill>
                  <a:srgbClr val="EBFF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Düzeyi  Analizleri</a:t>
            </a:r>
          </a:p>
          <a:p>
            <a:r>
              <a:rPr lang="tr-TR" sz="2400" b="1" dirty="0">
                <a:solidFill>
                  <a:srgbClr val="EBFF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Tüketici Kullanım Tecrübesi Analizleri</a:t>
            </a:r>
          </a:p>
          <a:p>
            <a:r>
              <a:rPr lang="tr-TR" sz="2400" b="1" dirty="0">
                <a:solidFill>
                  <a:srgbClr val="EBFF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Endüstriyel tasarım </a:t>
            </a:r>
          </a:p>
          <a:p>
            <a:r>
              <a:rPr lang="tr-TR" sz="2400" b="1" dirty="0">
                <a:solidFill>
                  <a:srgbClr val="EBFF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Film Endüstrisi</a:t>
            </a:r>
            <a:endParaRPr lang="en-US" sz="2400" b="1" dirty="0">
              <a:solidFill>
                <a:srgbClr val="EBFFF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xmlns="" id="{A86541C6-61B1-4DAA-B57A-EAF3F24F04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933310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Picture 10" descr="A picture containing table&#10;&#10;Description automatically generated">
            <a:extLst>
              <a:ext uri="{FF2B5EF4-FFF2-40B4-BE49-F238E27FC236}">
                <a16:creationId xmlns:a16="http://schemas.microsoft.com/office/drawing/2014/main" xmlns="" id="{198BE497-D71A-453B-A4D9-F504547CA6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r="5202" b="1"/>
          <a:stretch/>
        </p:blipFill>
        <p:spPr>
          <a:xfrm>
            <a:off x="5142944" y="3"/>
            <a:ext cx="6069184" cy="2839783"/>
          </a:xfrm>
          <a:custGeom>
            <a:avLst/>
            <a:gdLst>
              <a:gd name="connsiteX0" fmla="*/ 0 w 6069184"/>
              <a:gd name="connsiteY0" fmla="*/ 0 h 2839783"/>
              <a:gd name="connsiteX1" fmla="*/ 6069184 w 6069184"/>
              <a:gd name="connsiteY1" fmla="*/ 0 h 2839783"/>
              <a:gd name="connsiteX2" fmla="*/ 6063823 w 6069184"/>
              <a:gd name="connsiteY2" fmla="*/ 106160 h 2839783"/>
              <a:gd name="connsiteX3" fmla="*/ 3034592 w 6069184"/>
              <a:gd name="connsiteY3" fmla="*/ 2839783 h 2839783"/>
              <a:gd name="connsiteX4" fmla="*/ 5360 w 6069184"/>
              <a:gd name="connsiteY4" fmla="*/ 106160 h 283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</p:spPr>
      </p:pic>
      <p:sp>
        <p:nvSpPr>
          <p:cNvPr id="104" name="Freeform: Shape 103">
            <a:extLst>
              <a:ext uri="{FF2B5EF4-FFF2-40B4-BE49-F238E27FC236}">
                <a16:creationId xmlns:a16="http://schemas.microsoft.com/office/drawing/2014/main" xmlns="" id="{71750011-2006-46BB-AFDE-C6E4617523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993989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8" name="Picture 17" descr="A screen shot of a computer&#10;&#10;Description automatically generated">
            <a:extLst>
              <a:ext uri="{FF2B5EF4-FFF2-40B4-BE49-F238E27FC236}">
                <a16:creationId xmlns:a16="http://schemas.microsoft.com/office/drawing/2014/main" xmlns="" id="{4F63D994-97E5-405A-AA81-6160D4E494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3" r="748"/>
          <a:stretch/>
        </p:blipFill>
        <p:spPr>
          <a:xfrm>
            <a:off x="7190587" y="3124784"/>
            <a:ext cx="5001415" cy="3733214"/>
          </a:xfrm>
          <a:custGeom>
            <a:avLst/>
            <a:gdLst>
              <a:gd name="connsiteX0" fmla="*/ 3044952 w 5001415"/>
              <a:gd name="connsiteY0" fmla="*/ 0 h 3733214"/>
              <a:gd name="connsiteX1" fmla="*/ 4981824 w 5001415"/>
              <a:gd name="connsiteY1" fmla="*/ 695319 h 3733214"/>
              <a:gd name="connsiteX2" fmla="*/ 5001415 w 5001415"/>
              <a:gd name="connsiteY2" fmla="*/ 713124 h 3733214"/>
              <a:gd name="connsiteX3" fmla="*/ 5001415 w 5001415"/>
              <a:gd name="connsiteY3" fmla="*/ 3733214 h 3733214"/>
              <a:gd name="connsiteX4" fmla="*/ 81043 w 5001415"/>
              <a:gd name="connsiteY4" fmla="*/ 3733214 h 3733214"/>
              <a:gd name="connsiteX5" fmla="*/ 61862 w 5001415"/>
              <a:gd name="connsiteY5" fmla="*/ 3658617 h 3733214"/>
              <a:gd name="connsiteX6" fmla="*/ 0 w 5001415"/>
              <a:gd name="connsiteY6" fmla="*/ 3044952 h 3733214"/>
              <a:gd name="connsiteX7" fmla="*/ 3044952 w 5001415"/>
              <a:gd name="connsiteY7" fmla="*/ 0 h 373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1415" h="3733214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8183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tore&#10;&#10;Description automatically generated">
            <a:extLst>
              <a:ext uri="{FF2B5EF4-FFF2-40B4-BE49-F238E27FC236}">
                <a16:creationId xmlns:a16="http://schemas.microsoft.com/office/drawing/2014/main" xmlns="" id="{6A71AC75-A00C-42B8-B0B0-281F56267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1999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F1A2AC3-E03D-45B8-8B20-B65F678EDB00}"/>
              </a:ext>
            </a:extLst>
          </p:cNvPr>
          <p:cNvSpPr/>
          <p:nvPr/>
        </p:nvSpPr>
        <p:spPr>
          <a:xfrm>
            <a:off x="0" y="-2"/>
            <a:ext cx="12192000" cy="6858000"/>
          </a:xfrm>
          <a:prstGeom prst="rect">
            <a:avLst/>
          </a:prstGeom>
          <a:gradFill>
            <a:gsLst>
              <a:gs pos="98000">
                <a:schemeClr val="tx1">
                  <a:alpha val="35000"/>
                </a:schemeClr>
              </a:gs>
              <a:gs pos="1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Başlık 1">
            <a:extLst>
              <a:ext uri="{FF2B5EF4-FFF2-40B4-BE49-F238E27FC236}">
                <a16:creationId xmlns:a16="http://schemas.microsoft.com/office/drawing/2014/main" xmlns="" id="{E788A7DD-3171-4043-B9FE-92ED26F95E91}"/>
              </a:ext>
            </a:extLst>
          </p:cNvPr>
          <p:cNvSpPr txBox="1">
            <a:spLocks/>
          </p:cNvSpPr>
          <p:nvPr/>
        </p:nvSpPr>
        <p:spPr>
          <a:xfrm>
            <a:off x="838200" y="276894"/>
            <a:ext cx="101827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dirty="0">
                <a:latin typeface="Verdana Pro Cond Black" panose="020B0A06030504040204" pitchFamily="34" charset="0"/>
              </a:rPr>
              <a:t>Raf Konum Karlılık Analizleri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 Pro Cond Black" panose="020B0A0603050404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B0C7A90B-7603-47EF-8C78-91FA60C80F2C}"/>
              </a:ext>
            </a:extLst>
          </p:cNvPr>
          <p:cNvSpPr/>
          <p:nvPr/>
        </p:nvSpPr>
        <p:spPr>
          <a:xfrm>
            <a:off x="1610113" y="2864629"/>
            <a:ext cx="1624263" cy="1624263"/>
          </a:xfrm>
          <a:prstGeom prst="ellipse">
            <a:avLst/>
          </a:prstGeom>
          <a:solidFill>
            <a:schemeClr val="tx1">
              <a:alpha val="47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0BF0D0BD-DF50-45C9-B77E-799D28483C38}"/>
              </a:ext>
            </a:extLst>
          </p:cNvPr>
          <p:cNvSpPr/>
          <p:nvPr/>
        </p:nvSpPr>
        <p:spPr>
          <a:xfrm>
            <a:off x="9837872" y="2513027"/>
            <a:ext cx="1624263" cy="1624263"/>
          </a:xfrm>
          <a:prstGeom prst="ellipse">
            <a:avLst/>
          </a:prstGeom>
          <a:solidFill>
            <a:schemeClr val="tx1">
              <a:alpha val="47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heat map eye tracker supermarket ile ilgili görsel sonucu&quot;">
            <a:extLst>
              <a:ext uri="{FF2B5EF4-FFF2-40B4-BE49-F238E27FC236}">
                <a16:creationId xmlns:a16="http://schemas.microsoft.com/office/drawing/2014/main" xmlns="" id="{678CE5CD-E47F-474E-BBE8-A51A3B616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2" y="1602457"/>
            <a:ext cx="12192000" cy="401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 descr="iç mekan, yiyecek, doldurulmuş, grup içeren bir resim&#10;&#10;Açıklama otomatik olarak oluşturuldu">
            <a:extLst>
              <a:ext uri="{FF2B5EF4-FFF2-40B4-BE49-F238E27FC236}">
                <a16:creationId xmlns:a16="http://schemas.microsoft.com/office/drawing/2014/main" xmlns="" id="{36AF6EA5-6934-CC4D-A611-CA8E093CC8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20500"/>
          <a:stretch/>
        </p:blipFill>
        <p:spPr>
          <a:xfrm>
            <a:off x="36096" y="770404"/>
            <a:ext cx="12179968" cy="5613631"/>
          </a:xfrm>
          <a:prstGeom prst="rect">
            <a:avLst/>
          </a:prstGeom>
        </p:spPr>
      </p:pic>
      <p:pic>
        <p:nvPicPr>
          <p:cNvPr id="11" name="Picture 2" descr="H:\bildam\web_yata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063" y="-152921"/>
            <a:ext cx="1420047" cy="123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67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  <p:bldP spid="14" grpId="0" animBg="1"/>
      <p:bldP spid="18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4393</TotalTime>
  <Words>1226</Words>
  <Application>Microsoft Office PowerPoint</Application>
  <PresentationFormat>Geniş ekran</PresentationFormat>
  <Paragraphs>221</Paragraphs>
  <Slides>20</Slides>
  <Notes>14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20</vt:i4>
      </vt:variant>
    </vt:vector>
  </HeadingPairs>
  <TitlesOfParts>
    <vt:vector size="28" baseType="lpstr">
      <vt:lpstr>Arial</vt:lpstr>
      <vt:lpstr>Arial Black</vt:lpstr>
      <vt:lpstr>Calibri</vt:lpstr>
      <vt:lpstr>Calibri Light</vt:lpstr>
      <vt:lpstr>Candara</vt:lpstr>
      <vt:lpstr>Verdana Pro Cond Black</vt:lpstr>
      <vt:lpstr>Office Teması</vt:lpstr>
      <vt:lpstr>1_Office Teması</vt:lpstr>
      <vt:lpstr>PowerPoint Sunusu</vt:lpstr>
      <vt:lpstr>Elektroensefalografi (EEG)</vt:lpstr>
      <vt:lpstr>Tüketici Deneyimi Analizleri</vt:lpstr>
      <vt:lpstr>Etkili Yüz Seçimi</vt:lpstr>
      <vt:lpstr>Ürün Bilişsel Yük Tespiti</vt:lpstr>
      <vt:lpstr>Adli Psikoloji</vt:lpstr>
      <vt:lpstr>PowerPoint Sunusu</vt:lpstr>
      <vt:lpstr>Göz Takip Sistemi</vt:lpstr>
      <vt:lpstr>PowerPoint Sunusu</vt:lpstr>
      <vt:lpstr>PowerPoint Sunusu</vt:lpstr>
      <vt:lpstr>Termal Kamera</vt:lpstr>
      <vt:lpstr>PowerPoint Sunusu</vt:lpstr>
      <vt:lpstr>Merkezdeki Cihazlar</vt:lpstr>
      <vt:lpstr>Senkronize Edilmiş  İlk ve Tek Laboratuvar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öroMer</dc:title>
  <dc:creator>Jan Deuı KIM</dc:creator>
  <cp:lastModifiedBy>Microsoft hesabı</cp:lastModifiedBy>
  <cp:revision>71</cp:revision>
  <dcterms:created xsi:type="dcterms:W3CDTF">2020-02-06T16:15:44Z</dcterms:created>
  <dcterms:modified xsi:type="dcterms:W3CDTF">2023-12-27T11:30:21Z</dcterms:modified>
</cp:coreProperties>
</file>